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293108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unburstMain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5000"/>
          </a:blip>
          <a:stretch>
            <a:fillRect/>
          </a:stretch>
        </p:blipFill>
        <p:spPr>
          <a:xfrm>
            <a:off x="-3537" y="1"/>
            <a:ext cx="9144000" cy="4105655"/>
          </a:xfrm>
          <a:prstGeom prst="rect">
            <a:avLst/>
          </a:prstGeom>
        </p:spPr>
      </p:pic>
      <p:pic>
        <p:nvPicPr>
          <p:cNvPr id="12" name="Picture 11" descr="BackStage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38000" contrast="60000"/>
          </a:blip>
          <a:stretch>
            <a:fillRect/>
          </a:stretch>
        </p:blipFill>
        <p:spPr>
          <a:xfrm>
            <a:off x="71619" y="1107683"/>
            <a:ext cx="9000762" cy="524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RedTopSmall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6000" contrast="41000"/>
          </a:blip>
          <a:stretch>
            <a:fillRect/>
          </a:stretch>
        </p:blipFill>
        <p:spPr>
          <a:xfrm>
            <a:off x="5739894" y="355926"/>
            <a:ext cx="1713886" cy="1018087"/>
          </a:xfrm>
          <a:prstGeom prst="rect">
            <a:avLst/>
          </a:prstGeom>
        </p:spPr>
      </p:pic>
      <p:pic>
        <p:nvPicPr>
          <p:cNvPr id="24" name="Picture 23" descr="GoldTopSmal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23932" y="562992"/>
            <a:ext cx="2136488" cy="815323"/>
          </a:xfrm>
          <a:prstGeom prst="rect">
            <a:avLst/>
          </a:prstGeom>
        </p:spPr>
      </p:pic>
      <p:pic>
        <p:nvPicPr>
          <p:cNvPr id="27" name="Picture 26" descr="RedTopSmall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6000" contrast="41000"/>
          </a:blip>
          <a:stretch>
            <a:fillRect/>
          </a:stretch>
        </p:blipFill>
        <p:spPr>
          <a:xfrm>
            <a:off x="1705617" y="355910"/>
            <a:ext cx="1713886" cy="1018087"/>
          </a:xfrm>
          <a:prstGeom prst="rect">
            <a:avLst/>
          </a:prstGeom>
        </p:spPr>
      </p:pic>
      <p:pic>
        <p:nvPicPr>
          <p:cNvPr id="28" name="Picture 27" descr="GoldTopSmal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94418" y="562976"/>
            <a:ext cx="2136488" cy="815323"/>
          </a:xfrm>
          <a:prstGeom prst="rect">
            <a:avLst/>
          </a:prstGeom>
        </p:spPr>
      </p:pic>
      <p:pic>
        <p:nvPicPr>
          <p:cNvPr id="20" name="Picture 19" descr="RedTopMain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2000" contrast="33000"/>
          </a:blip>
          <a:stretch>
            <a:fillRect/>
          </a:stretch>
        </p:blipFill>
        <p:spPr>
          <a:xfrm>
            <a:off x="2217021" y="96070"/>
            <a:ext cx="4723230" cy="1825629"/>
          </a:xfrm>
          <a:prstGeom prst="rect">
            <a:avLst/>
          </a:prstGeom>
        </p:spPr>
      </p:pic>
      <p:pic>
        <p:nvPicPr>
          <p:cNvPr id="19" name="Picture 18" descr="GoldTopMain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635397" y="524472"/>
            <a:ext cx="5886483" cy="1401990"/>
          </a:xfrm>
          <a:prstGeom prst="rect">
            <a:avLst/>
          </a:prstGeom>
        </p:spPr>
      </p:pic>
      <p:pic>
        <p:nvPicPr>
          <p:cNvPr id="13" name="Picture 12" descr="Curtains.png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31000" contrast="67000"/>
          </a:blip>
          <a:stretch>
            <a:fillRect/>
          </a:stretch>
        </p:blipFill>
        <p:spPr>
          <a:xfrm>
            <a:off x="13706" y="1141678"/>
            <a:ext cx="9116587" cy="527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GoldFrame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13707" y="1072896"/>
            <a:ext cx="9154170" cy="5794248"/>
          </a:xfrm>
          <a:prstGeom prst="rect">
            <a:avLst/>
          </a:prstGeom>
        </p:spPr>
      </p:pic>
      <p:pic>
        <p:nvPicPr>
          <p:cNvPr id="29" name="Picture 28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128629" y="2189779"/>
            <a:ext cx="176784" cy="167640"/>
          </a:xfrm>
          <a:prstGeom prst="rect">
            <a:avLst/>
          </a:prstGeom>
        </p:spPr>
      </p:pic>
      <p:pic>
        <p:nvPicPr>
          <p:cNvPr id="30" name="Picture 29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528833" y="2847270"/>
            <a:ext cx="176784" cy="167640"/>
          </a:xfrm>
          <a:prstGeom prst="rect">
            <a:avLst/>
          </a:prstGeom>
        </p:spPr>
      </p:pic>
      <p:pic>
        <p:nvPicPr>
          <p:cNvPr id="31" name="Picture 30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502408" y="1502599"/>
            <a:ext cx="176784" cy="167640"/>
          </a:xfrm>
          <a:prstGeom prst="rect">
            <a:avLst/>
          </a:prstGeom>
        </p:spPr>
      </p:pic>
      <p:pic>
        <p:nvPicPr>
          <p:cNvPr id="33" name="Picture 32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115484" y="2224831"/>
            <a:ext cx="176784" cy="167640"/>
          </a:xfrm>
          <a:prstGeom prst="rect">
            <a:avLst/>
          </a:prstGeom>
        </p:spPr>
      </p:pic>
      <p:pic>
        <p:nvPicPr>
          <p:cNvPr id="34" name="Picture 33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528833" y="1586419"/>
            <a:ext cx="176784" cy="167640"/>
          </a:xfrm>
          <a:prstGeom prst="rect">
            <a:avLst/>
          </a:prstGeom>
        </p:spPr>
      </p:pic>
      <p:pic>
        <p:nvPicPr>
          <p:cNvPr id="35" name="Picture 34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457200" y="3273155"/>
            <a:ext cx="176784" cy="167640"/>
          </a:xfrm>
          <a:prstGeom prst="rect">
            <a:avLst/>
          </a:prstGeom>
        </p:spPr>
      </p:pic>
      <p:pic>
        <p:nvPicPr>
          <p:cNvPr id="36" name="Picture 35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68808" y="2476291"/>
            <a:ext cx="176784" cy="167640"/>
          </a:xfrm>
          <a:prstGeom prst="rect">
            <a:avLst/>
          </a:prstGeom>
        </p:spPr>
      </p:pic>
      <p:pic>
        <p:nvPicPr>
          <p:cNvPr id="39" name="Picture 38" descr="STARstraigh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45767" y="2054143"/>
            <a:ext cx="173736" cy="170688"/>
          </a:xfrm>
          <a:prstGeom prst="rect">
            <a:avLst/>
          </a:prstGeom>
        </p:spPr>
      </p:pic>
      <p:pic>
        <p:nvPicPr>
          <p:cNvPr id="42" name="Picture 41" descr="STARstraigh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4951408" y="2054143"/>
            <a:ext cx="173736" cy="170688"/>
          </a:xfrm>
          <a:prstGeom prst="rect">
            <a:avLst/>
          </a:prstGeom>
        </p:spPr>
      </p:pic>
      <p:pic>
        <p:nvPicPr>
          <p:cNvPr id="45" name="Picture 44" descr="STARstraigh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745639" y="1755774"/>
            <a:ext cx="173736" cy="170688"/>
          </a:xfrm>
          <a:prstGeom prst="rect">
            <a:avLst/>
          </a:prstGeom>
        </p:spPr>
      </p:pic>
      <p:pic>
        <p:nvPicPr>
          <p:cNvPr id="48" name="Picture 47" descr="STARstraigh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5566158" y="2357419"/>
            <a:ext cx="173736" cy="170688"/>
          </a:xfrm>
          <a:prstGeom prst="rect">
            <a:avLst/>
          </a:prstGeom>
        </p:spPr>
      </p:pic>
      <p:pic>
        <p:nvPicPr>
          <p:cNvPr id="50" name="Picture 49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6019800" y="1747963"/>
            <a:ext cx="173736" cy="173736"/>
          </a:xfrm>
          <a:prstGeom prst="rect">
            <a:avLst/>
          </a:prstGeom>
        </p:spPr>
      </p:pic>
      <p:pic>
        <p:nvPicPr>
          <p:cNvPr id="51" name="Picture 50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6853383" y="2392471"/>
            <a:ext cx="173736" cy="173736"/>
          </a:xfrm>
          <a:prstGeom prst="rect">
            <a:avLst/>
          </a:prstGeom>
        </p:spPr>
      </p:pic>
      <p:pic>
        <p:nvPicPr>
          <p:cNvPr id="53" name="Picture 52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540648" y="2757354"/>
            <a:ext cx="173736" cy="173736"/>
          </a:xfrm>
          <a:prstGeom prst="rect">
            <a:avLst/>
          </a:prstGeom>
        </p:spPr>
      </p:pic>
      <p:pic>
        <p:nvPicPr>
          <p:cNvPr id="54" name="Picture 53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038897" y="2288839"/>
            <a:ext cx="173736" cy="173736"/>
          </a:xfrm>
          <a:prstGeom prst="rect">
            <a:avLst/>
          </a:prstGeom>
        </p:spPr>
      </p:pic>
      <p:pic>
        <p:nvPicPr>
          <p:cNvPr id="55" name="Picture 54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366912" y="1586419"/>
            <a:ext cx="173736" cy="173736"/>
          </a:xfrm>
          <a:prstGeom prst="rect">
            <a:avLst/>
          </a:prstGeom>
        </p:spPr>
      </p:pic>
      <p:pic>
        <p:nvPicPr>
          <p:cNvPr id="56" name="Picture 55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772400" y="3544824"/>
            <a:ext cx="173736" cy="173736"/>
          </a:xfrm>
          <a:prstGeom prst="rect">
            <a:avLst/>
          </a:prstGeom>
        </p:spPr>
      </p:pic>
      <p:pic>
        <p:nvPicPr>
          <p:cNvPr id="57" name="Picture 56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599932" y="3098730"/>
            <a:ext cx="173736" cy="173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128" y="988620"/>
            <a:ext cx="6450905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60" y="2204580"/>
            <a:ext cx="7302674" cy="4151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t>1/31/2012</a:t>
            </a:fld>
            <a:endParaRPr lang="en-US"/>
          </a:p>
        </p:txBody>
      </p:sp>
      <p:pic>
        <p:nvPicPr>
          <p:cNvPr id="20" name="Picture 19" descr="SunburstMain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5000"/>
          </a:blip>
          <a:stretch>
            <a:fillRect/>
          </a:stretch>
        </p:blipFill>
        <p:spPr>
          <a:xfrm>
            <a:off x="-3537" y="1"/>
            <a:ext cx="9144000" cy="410565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47700" y="1019284"/>
            <a:ext cx="7882525" cy="5351391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676404" y="833861"/>
            <a:ext cx="3700333" cy="1869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4757738" y="858913"/>
            <a:ext cx="3772487" cy="1619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Curtains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31000" contrast="67000"/>
          </a:blip>
          <a:stretch>
            <a:fillRect/>
          </a:stretch>
        </p:blipFill>
        <p:spPr>
          <a:xfrm>
            <a:off x="13706" y="25053"/>
            <a:ext cx="9116587" cy="644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 descr="Gold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-9144"/>
            <a:ext cx="9144000" cy="6867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50000">
              <a:schemeClr val="accent2">
                <a:lumMod val="7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3FEAE-E437-4819-BBD3-602CF95EDFA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003" y="2075834"/>
            <a:ext cx="6769290" cy="1226924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WELCOME TO ….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1565"/>
            <a:ext cx="6400800" cy="2677236"/>
          </a:xfrm>
        </p:spPr>
        <p:txBody>
          <a:bodyPr/>
          <a:lstStyle/>
          <a:p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3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What Makes a Citation Great</a:t>
            </a:r>
          </a:p>
          <a:p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Starring – The Jr. Class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MS90006948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0327" y="445423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Guess What the Teacher Is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/>
              <a:t>Works Cited</a:t>
            </a:r>
          </a:p>
          <a:p>
            <a:pPr marL="0" indent="0">
              <a:buNone/>
            </a:pPr>
            <a:r>
              <a:rPr lang="en-US" sz="2000" dirty="0"/>
              <a:t>“Author and Consultant Chris </a:t>
            </a:r>
            <a:r>
              <a:rPr lang="en-US" sz="2000" dirty="0" err="1"/>
              <a:t>Crutcher</a:t>
            </a:r>
            <a:r>
              <a:rPr lang="en-US" sz="2000" dirty="0" smtClean="0"/>
              <a:t>.” </a:t>
            </a:r>
            <a:r>
              <a:rPr lang="en-US" sz="2000" i="1" dirty="0" smtClean="0"/>
              <a:t>chriscrutcher.com</a:t>
            </a:r>
            <a:r>
              <a:rPr lang="en-US" sz="2000" dirty="0"/>
              <a:t>. 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N.p</a:t>
            </a:r>
            <a:r>
              <a:rPr lang="en-US" sz="2000" dirty="0"/>
              <a:t>., </a:t>
            </a:r>
            <a:r>
              <a:rPr lang="en-US" sz="2000" dirty="0" err="1"/>
              <a:t>n.d.</a:t>
            </a:r>
            <a:r>
              <a:rPr lang="en-US" sz="2000" dirty="0"/>
              <a:t>  Web</a:t>
            </a:r>
            <a:r>
              <a:rPr lang="en-US" sz="2000" dirty="0" smtClean="0"/>
              <a:t>. 31 </a:t>
            </a:r>
            <a:r>
              <a:rPr lang="en-US" sz="2000" dirty="0"/>
              <a:t>Jan. 2012. </a:t>
            </a:r>
            <a:r>
              <a:rPr lang="en-US" sz="2000" dirty="0" smtClean="0"/>
              <a:t>         	&lt;http</a:t>
            </a:r>
            <a:r>
              <a:rPr lang="en-US" sz="2000" dirty="0"/>
              <a:t>://www.chriscrutcher.com/&gt;.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“Chris </a:t>
            </a:r>
            <a:r>
              <a:rPr lang="en-US" sz="2000" dirty="0" err="1" smtClean="0"/>
              <a:t>Crutcher</a:t>
            </a:r>
            <a:r>
              <a:rPr lang="en-US" sz="2000" dirty="0" smtClean="0"/>
              <a:t> on Whale Talk.” </a:t>
            </a:r>
            <a:r>
              <a:rPr lang="en-US" sz="2000" i="1" dirty="0" err="1" smtClean="0"/>
              <a:t>HarperCollinsPublishers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en-US" sz="2000" dirty="0" smtClean="0"/>
              <a:t>	 HarperCollins Publishers, 2012.  Web.  31 Jan. 2012.</a:t>
            </a:r>
            <a:br>
              <a:rPr lang="en-US" sz="2000" dirty="0" smtClean="0"/>
            </a:br>
            <a:r>
              <a:rPr lang="en-US" sz="2000" dirty="0" smtClean="0"/>
              <a:t>	&lt;http</a:t>
            </a:r>
            <a:r>
              <a:rPr lang="en-US" sz="2000" dirty="0"/>
              <a:t>://</a:t>
            </a:r>
            <a:r>
              <a:rPr lang="en-US" sz="2000" dirty="0" smtClean="0"/>
              <a:t>www.harpercollins.com/author/authorExtra.aspx?a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uthorID</a:t>
            </a:r>
            <a:r>
              <a:rPr lang="en-US" sz="2000" dirty="0" smtClean="0"/>
              <a:t>=16156&amp;isbn13=9780688180195&amp;displayType=boo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kinterview</a:t>
            </a:r>
            <a:r>
              <a:rPr lang="en-US" sz="2000" dirty="0" smtClean="0"/>
              <a:t>&gt;.  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Prince, Julie. "Teacher, Therapist, Free Speech Advocate: </a:t>
            </a:r>
            <a:r>
              <a:rPr lang="en-US" sz="2000" dirty="0" smtClean="0"/>
              <a:t>An</a:t>
            </a:r>
            <a:br>
              <a:rPr lang="en-US" sz="2000" dirty="0" smtClean="0"/>
            </a:br>
            <a:r>
              <a:rPr lang="en-US" sz="2000" dirty="0" smtClean="0"/>
              <a:t>	 </a:t>
            </a:r>
            <a:r>
              <a:rPr lang="en-US" sz="2000" dirty="0"/>
              <a:t>Interview With Chris </a:t>
            </a:r>
            <a:r>
              <a:rPr lang="en-US" sz="2000" dirty="0" err="1"/>
              <a:t>Crutcher</a:t>
            </a:r>
            <a:r>
              <a:rPr lang="en-US" sz="2000" dirty="0"/>
              <a:t>." </a:t>
            </a:r>
            <a:r>
              <a:rPr lang="en-US" sz="2000" i="1" dirty="0"/>
              <a:t>Teacher Librarian</a:t>
            </a:r>
            <a:r>
              <a:rPr lang="en-US" sz="2000" dirty="0"/>
              <a:t> 37.2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(</a:t>
            </a:r>
            <a:r>
              <a:rPr lang="en-US" sz="2000" dirty="0"/>
              <a:t>2009): 70-72. </a:t>
            </a:r>
            <a:r>
              <a:rPr lang="en-US" sz="2000" i="1" dirty="0" err="1"/>
              <a:t>OmniFile</a:t>
            </a:r>
            <a:r>
              <a:rPr lang="en-US" sz="2000" i="1" dirty="0"/>
              <a:t> Full Text Select (H.W. Wilson)</a:t>
            </a:r>
            <a:r>
              <a:rPr lang="en-US" sz="2000" dirty="0"/>
              <a:t>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Web</a:t>
            </a:r>
            <a:r>
              <a:rPr lang="en-US" sz="2000" dirty="0"/>
              <a:t>. 31 Jan. 2012.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Job!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Manager – keeps group on track and keeps track of time</a:t>
            </a:r>
          </a:p>
          <a:p>
            <a:r>
              <a:rPr lang="en-US" dirty="0" smtClean="0"/>
              <a:t>Journalist – writes up the information</a:t>
            </a:r>
          </a:p>
          <a:p>
            <a:r>
              <a:rPr lang="en-US" dirty="0" smtClean="0"/>
              <a:t>Researcher – Looks up information</a:t>
            </a:r>
          </a:p>
          <a:p>
            <a:r>
              <a:rPr lang="en-US" dirty="0" smtClean="0"/>
              <a:t>Speaker – Presents information to class</a:t>
            </a:r>
          </a:p>
          <a:p>
            <a:pPr marL="0" indent="0" algn="ctr">
              <a:buNone/>
            </a:pPr>
            <a:r>
              <a:rPr lang="en-US" sz="4000" i="1" dirty="0" smtClean="0"/>
              <a:t>In your own words!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364428106"/>
      </p:ext>
    </p:extLst>
  </p:cSld>
  <p:clrMapOvr>
    <a:masterClrMapping/>
  </p:clrMapOvr>
</p:sld>
</file>

<file path=ppt/theme/theme1.xml><?xml version="1.0" encoding="utf-8"?>
<a:theme xmlns:a="http://schemas.openxmlformats.org/drawingml/2006/main" name="TP030006339">
  <a:themeElements>
    <a:clrScheme name="Prefab">
      <a:dk1>
        <a:sysClr val="windowText" lastClr="000000"/>
      </a:dk1>
      <a:lt1>
        <a:sysClr val="window" lastClr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7E75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46907B-82F1-4E61-B021-2D7296590E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TP030006339</Template>
  <TotalTime>28</TotalTime>
  <Words>67</Words>
  <Application>Microsoft Office PowerPoint</Application>
  <PresentationFormat>On-screen Show (4:3)</PresentationFormat>
  <Paragraphs>19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TP030006339</vt:lpstr>
      <vt:lpstr>WELCOME TO ….</vt:lpstr>
      <vt:lpstr>Guess What the Teacher Is Thinking</vt:lpstr>
      <vt:lpstr>Your Job!</vt:lpstr>
    </vt:vector>
  </TitlesOfParts>
  <Company>GST BOCES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….</dc:title>
  <dc:creator>Mary Ann Sheets</dc:creator>
  <cp:lastModifiedBy>Mary Ann Sheets</cp:lastModifiedBy>
  <cp:revision>6</cp:revision>
  <dcterms:created xsi:type="dcterms:W3CDTF">2012-01-31T11:40:10Z</dcterms:created>
  <dcterms:modified xsi:type="dcterms:W3CDTF">2012-01-31T13:00:23Z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TC300063399990</vt:lpwstr>
  </property>
</Properties>
</file>