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5" r:id="rId4"/>
    <p:sldId id="268" r:id="rId5"/>
    <p:sldId id="272" r:id="rId6"/>
    <p:sldId id="269" r:id="rId7"/>
    <p:sldId id="278" r:id="rId8"/>
    <p:sldId id="276" r:id="rId9"/>
    <p:sldId id="285" r:id="rId10"/>
    <p:sldId id="282" r:id="rId11"/>
    <p:sldId id="283" r:id="rId12"/>
    <p:sldId id="277" r:id="rId13"/>
    <p:sldId id="284" r:id="rId14"/>
    <p:sldId id="279" r:id="rId15"/>
    <p:sldId id="286" r:id="rId16"/>
    <p:sldId id="273" r:id="rId17"/>
    <p:sldId id="271" r:id="rId18"/>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CCECFF"/>
    <a:srgbClr val="FFFFCC"/>
    <a:srgbClr val="C0C0C0"/>
    <a:srgbClr val="EAEAEA"/>
    <a:srgbClr val="DDDDDD"/>
    <a:srgbClr val="B2B2B2"/>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0" autoAdjust="0"/>
    <p:restoredTop sz="94558" autoAdjust="0"/>
  </p:normalViewPr>
  <p:slideViewPr>
    <p:cSldViewPr>
      <p:cViewPr>
        <p:scale>
          <a:sx n="49" d="100"/>
          <a:sy n="49" d="100"/>
        </p:scale>
        <p:origin x="-1980" y="-5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E1D135-1B09-4202-B34A-0A68B5833868}" type="slidenum">
              <a:rPr lang="en-US"/>
              <a:pPr>
                <a:defRPr/>
              </a:pPr>
              <a:t>‹#›</a:t>
            </a:fld>
            <a:endParaRPr lang="en-US"/>
          </a:p>
        </p:txBody>
      </p:sp>
    </p:spTree>
    <p:extLst>
      <p:ext uri="{BB962C8B-B14F-4D97-AF65-F5344CB8AC3E}">
        <p14:creationId xmlns:p14="http://schemas.microsoft.com/office/powerpoint/2010/main" val="3120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E2D8FB-747B-4979-8F6B-D8D181C75D51}" type="slidenum">
              <a:rPr lang="en-US"/>
              <a:pPr>
                <a:defRPr/>
              </a:pPr>
              <a:t>‹#›</a:t>
            </a:fld>
            <a:endParaRPr lang="en-US"/>
          </a:p>
        </p:txBody>
      </p:sp>
    </p:spTree>
    <p:extLst>
      <p:ext uri="{BB962C8B-B14F-4D97-AF65-F5344CB8AC3E}">
        <p14:creationId xmlns:p14="http://schemas.microsoft.com/office/powerpoint/2010/main" val="75496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749175-48D7-4012-940F-0D58EC4D81FC}" type="slidenum">
              <a:rPr lang="en-US"/>
              <a:pPr>
                <a:defRPr/>
              </a:pPr>
              <a:t>‹#›</a:t>
            </a:fld>
            <a:endParaRPr lang="en-US"/>
          </a:p>
        </p:txBody>
      </p:sp>
    </p:spTree>
    <p:extLst>
      <p:ext uri="{BB962C8B-B14F-4D97-AF65-F5344CB8AC3E}">
        <p14:creationId xmlns:p14="http://schemas.microsoft.com/office/powerpoint/2010/main" val="2614585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94E4DB-4298-4724-AB01-0FED6B16D42A}" type="slidenum">
              <a:rPr lang="en-US"/>
              <a:pPr>
                <a:defRPr/>
              </a:pPr>
              <a:t>‹#›</a:t>
            </a:fld>
            <a:endParaRPr lang="en-US"/>
          </a:p>
        </p:txBody>
      </p:sp>
    </p:spTree>
    <p:extLst>
      <p:ext uri="{BB962C8B-B14F-4D97-AF65-F5344CB8AC3E}">
        <p14:creationId xmlns:p14="http://schemas.microsoft.com/office/powerpoint/2010/main" val="1588449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B4CD02-925D-4F48-93A9-0C080EF2E5CE}" type="slidenum">
              <a:rPr lang="en-US"/>
              <a:pPr>
                <a:defRPr/>
              </a:pPr>
              <a:t>‹#›</a:t>
            </a:fld>
            <a:endParaRPr lang="en-US"/>
          </a:p>
        </p:txBody>
      </p:sp>
    </p:spTree>
    <p:extLst>
      <p:ext uri="{BB962C8B-B14F-4D97-AF65-F5344CB8AC3E}">
        <p14:creationId xmlns:p14="http://schemas.microsoft.com/office/powerpoint/2010/main" val="3541476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6B705E-F343-416B-89C2-64059A50570E}" type="slidenum">
              <a:rPr lang="en-US"/>
              <a:pPr>
                <a:defRPr/>
              </a:pPr>
              <a:t>‹#›</a:t>
            </a:fld>
            <a:endParaRPr lang="en-US"/>
          </a:p>
        </p:txBody>
      </p:sp>
    </p:spTree>
    <p:extLst>
      <p:ext uri="{BB962C8B-B14F-4D97-AF65-F5344CB8AC3E}">
        <p14:creationId xmlns:p14="http://schemas.microsoft.com/office/powerpoint/2010/main" val="1672176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7AEA08F-F299-4D68-B5F9-1272821B8282}" type="slidenum">
              <a:rPr lang="en-US"/>
              <a:pPr>
                <a:defRPr/>
              </a:pPr>
              <a:t>‹#›</a:t>
            </a:fld>
            <a:endParaRPr lang="en-US"/>
          </a:p>
        </p:txBody>
      </p:sp>
    </p:spTree>
    <p:extLst>
      <p:ext uri="{BB962C8B-B14F-4D97-AF65-F5344CB8AC3E}">
        <p14:creationId xmlns:p14="http://schemas.microsoft.com/office/powerpoint/2010/main" val="3139775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D5E6F99-2557-4CB6-9574-5C1D1E32648A}" type="slidenum">
              <a:rPr lang="en-US"/>
              <a:pPr>
                <a:defRPr/>
              </a:pPr>
              <a:t>‹#›</a:t>
            </a:fld>
            <a:endParaRPr lang="en-US"/>
          </a:p>
        </p:txBody>
      </p:sp>
    </p:spTree>
    <p:extLst>
      <p:ext uri="{BB962C8B-B14F-4D97-AF65-F5344CB8AC3E}">
        <p14:creationId xmlns:p14="http://schemas.microsoft.com/office/powerpoint/2010/main" val="1143359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D0714EF-9312-4EF2-887B-90001AA63E5A}" type="slidenum">
              <a:rPr lang="en-US"/>
              <a:pPr>
                <a:defRPr/>
              </a:pPr>
              <a:t>‹#›</a:t>
            </a:fld>
            <a:endParaRPr lang="en-US"/>
          </a:p>
        </p:txBody>
      </p:sp>
    </p:spTree>
    <p:extLst>
      <p:ext uri="{BB962C8B-B14F-4D97-AF65-F5344CB8AC3E}">
        <p14:creationId xmlns:p14="http://schemas.microsoft.com/office/powerpoint/2010/main" val="1450976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2EA7A7-53AB-4CA5-B133-30E6B694FF05}" type="slidenum">
              <a:rPr lang="en-US"/>
              <a:pPr>
                <a:defRPr/>
              </a:pPr>
              <a:t>‹#›</a:t>
            </a:fld>
            <a:endParaRPr lang="en-US"/>
          </a:p>
        </p:txBody>
      </p:sp>
    </p:spTree>
    <p:extLst>
      <p:ext uri="{BB962C8B-B14F-4D97-AF65-F5344CB8AC3E}">
        <p14:creationId xmlns:p14="http://schemas.microsoft.com/office/powerpoint/2010/main" val="1778633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0B5D75-D95C-4F6F-87F1-A8117B024866}" type="slidenum">
              <a:rPr lang="en-US"/>
              <a:pPr>
                <a:defRPr/>
              </a:pPr>
              <a:t>‹#›</a:t>
            </a:fld>
            <a:endParaRPr lang="en-US"/>
          </a:p>
        </p:txBody>
      </p:sp>
    </p:spTree>
    <p:extLst>
      <p:ext uri="{BB962C8B-B14F-4D97-AF65-F5344CB8AC3E}">
        <p14:creationId xmlns:p14="http://schemas.microsoft.com/office/powerpoint/2010/main" val="1052515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5D5A56B0-90C6-4C0D-A16D-95E51323286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5" descr="Blue tissue paper"/>
          <p:cNvSpPr>
            <a:spLocks noChangeArrowheads="1"/>
          </p:cNvSpPr>
          <p:nvPr/>
        </p:nvSpPr>
        <p:spPr bwMode="auto">
          <a:xfrm>
            <a:off x="1219200" y="1447800"/>
            <a:ext cx="6858000" cy="3200400"/>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sp>
        <p:nvSpPr>
          <p:cNvPr id="2" name="Rectangle 2"/>
          <p:cNvSpPr>
            <a:spLocks noGrp="1" noChangeArrowheads="1"/>
          </p:cNvSpPr>
          <p:nvPr>
            <p:ph type="ctrTitle"/>
          </p:nvPr>
        </p:nvSpPr>
        <p:spPr>
          <a:xfrm>
            <a:off x="1524000" y="2438400"/>
            <a:ext cx="6248400" cy="914400"/>
          </a:xfrm>
          <a:effectLst>
            <a:outerShdw dist="117088" dir="2963922" algn="ctr" rotWithShape="0">
              <a:srgbClr val="B2B2B2">
                <a:alpha val="50000"/>
              </a:srgbClr>
            </a:outerShdw>
          </a:effectLst>
        </p:spPr>
        <p:txBody>
          <a:bodyPr/>
          <a:lstStyle/>
          <a:p>
            <a:pPr eaLnBrk="1" hangingPunct="1">
              <a:defRPr/>
            </a:pPr>
            <a:r>
              <a:rPr lang="en-US" sz="7200" b="1" dirty="0" smtClean="0">
                <a:solidFill>
                  <a:schemeClr val="tx1"/>
                </a:solidFill>
                <a:latin typeface="Arial" charset="0"/>
              </a:rPr>
              <a:t>Creating an Annotated Bibliography</a:t>
            </a:r>
          </a:p>
        </p:txBody>
      </p:sp>
      <p:sp>
        <p:nvSpPr>
          <p:cNvPr id="3" name="TextBox 2"/>
          <p:cNvSpPr txBox="1"/>
          <p:nvPr/>
        </p:nvSpPr>
        <p:spPr>
          <a:xfrm>
            <a:off x="609600" y="5410200"/>
            <a:ext cx="4419600" cy="830997"/>
          </a:xfrm>
          <a:prstGeom prst="rect">
            <a:avLst/>
          </a:prstGeom>
          <a:noFill/>
        </p:spPr>
        <p:txBody>
          <a:bodyPr wrap="square" rtlCol="0">
            <a:spAutoFit/>
          </a:bodyPr>
          <a:lstStyle/>
          <a:p>
            <a:r>
              <a:rPr lang="en-US" dirty="0" smtClean="0"/>
              <a:t>Mary Ann Sheets, SLMS</a:t>
            </a:r>
          </a:p>
          <a:p>
            <a:r>
              <a:rPr lang="en-US" dirty="0" smtClean="0"/>
              <a:t>Thomas A. Edison HS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Tell me in a sentence or two what the piece said.  </a:t>
            </a:r>
          </a:p>
          <a:p>
            <a:r>
              <a:rPr lang="en-US" dirty="0" smtClean="0"/>
              <a:t>This is not a paragraph – it’s a snapshot!</a:t>
            </a:r>
          </a:p>
        </p:txBody>
      </p:sp>
      <p:pic>
        <p:nvPicPr>
          <p:cNvPr id="38914" name="Picture 2" descr="C:\Users\Mary Ann's\AppData\Local\Microsoft\Windows\Temporary Internet Files\Content.IE5\C9ELB0RC\MP90043094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0136" y="3657600"/>
            <a:ext cx="4571999" cy="3039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14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9" name="Freeform 9"/>
          <p:cNvSpPr>
            <a:spLocks/>
          </p:cNvSpPr>
          <p:nvPr/>
        </p:nvSpPr>
        <p:spPr bwMode="auto">
          <a:xfrm>
            <a:off x="250825" y="2438400"/>
            <a:ext cx="8599488" cy="2492375"/>
          </a:xfrm>
          <a:custGeom>
            <a:avLst/>
            <a:gdLst>
              <a:gd name="T0" fmla="*/ 3987 w 5417"/>
              <a:gd name="T1" fmla="*/ 278 h 1570"/>
              <a:gd name="T2" fmla="*/ 4055 w 5417"/>
              <a:gd name="T3" fmla="*/ 98 h 1570"/>
              <a:gd name="T4" fmla="*/ 4348 w 5417"/>
              <a:gd name="T5" fmla="*/ 30 h 1570"/>
              <a:gd name="T6" fmla="*/ 4619 w 5417"/>
              <a:gd name="T7" fmla="*/ 30 h 1570"/>
              <a:gd name="T8" fmla="*/ 4642 w 5417"/>
              <a:gd name="T9" fmla="*/ 64 h 1570"/>
              <a:gd name="T10" fmla="*/ 4687 w 5417"/>
              <a:gd name="T11" fmla="*/ 98 h 1570"/>
              <a:gd name="T12" fmla="*/ 4834 w 5417"/>
              <a:gd name="T13" fmla="*/ 131 h 1570"/>
              <a:gd name="T14" fmla="*/ 5060 w 5417"/>
              <a:gd name="T15" fmla="*/ 312 h 1570"/>
              <a:gd name="T16" fmla="*/ 5173 w 5417"/>
              <a:gd name="T17" fmla="*/ 448 h 1570"/>
              <a:gd name="T18" fmla="*/ 5241 w 5417"/>
              <a:gd name="T19" fmla="*/ 674 h 1570"/>
              <a:gd name="T20" fmla="*/ 5286 w 5417"/>
              <a:gd name="T21" fmla="*/ 696 h 1570"/>
              <a:gd name="T22" fmla="*/ 5354 w 5417"/>
              <a:gd name="T23" fmla="*/ 741 h 1570"/>
              <a:gd name="T24" fmla="*/ 5274 w 5417"/>
              <a:gd name="T25" fmla="*/ 945 h 1570"/>
              <a:gd name="T26" fmla="*/ 5263 w 5417"/>
              <a:gd name="T27" fmla="*/ 978 h 1570"/>
              <a:gd name="T28" fmla="*/ 5229 w 5417"/>
              <a:gd name="T29" fmla="*/ 1012 h 1570"/>
              <a:gd name="T30" fmla="*/ 5218 w 5417"/>
              <a:gd name="T31" fmla="*/ 1080 h 1570"/>
              <a:gd name="T32" fmla="*/ 5037 w 5417"/>
              <a:gd name="T33" fmla="*/ 1261 h 1570"/>
              <a:gd name="T34" fmla="*/ 4936 w 5417"/>
              <a:gd name="T35" fmla="*/ 1283 h 1570"/>
              <a:gd name="T36" fmla="*/ 4247 w 5417"/>
              <a:gd name="T37" fmla="*/ 1216 h 1570"/>
              <a:gd name="T38" fmla="*/ 4100 w 5417"/>
              <a:gd name="T39" fmla="*/ 1227 h 1570"/>
              <a:gd name="T40" fmla="*/ 3637 w 5417"/>
              <a:gd name="T41" fmla="*/ 1238 h 1570"/>
              <a:gd name="T42" fmla="*/ 3558 w 5417"/>
              <a:gd name="T43" fmla="*/ 1261 h 1570"/>
              <a:gd name="T44" fmla="*/ 3287 w 5417"/>
              <a:gd name="T45" fmla="*/ 1295 h 1570"/>
              <a:gd name="T46" fmla="*/ 3275 w 5417"/>
              <a:gd name="T47" fmla="*/ 1362 h 1570"/>
              <a:gd name="T48" fmla="*/ 2914 w 5417"/>
              <a:gd name="T49" fmla="*/ 1498 h 1570"/>
              <a:gd name="T50" fmla="*/ 2349 w 5417"/>
              <a:gd name="T51" fmla="*/ 1487 h 1570"/>
              <a:gd name="T52" fmla="*/ 1977 w 5417"/>
              <a:gd name="T53" fmla="*/ 1464 h 1570"/>
              <a:gd name="T54" fmla="*/ 1581 w 5417"/>
              <a:gd name="T55" fmla="*/ 1487 h 1570"/>
              <a:gd name="T56" fmla="*/ 1242 w 5417"/>
              <a:gd name="T57" fmla="*/ 1464 h 1570"/>
              <a:gd name="T58" fmla="*/ 136 w 5417"/>
              <a:gd name="T59" fmla="*/ 1475 h 1570"/>
              <a:gd name="T60" fmla="*/ 113 w 5417"/>
              <a:gd name="T61" fmla="*/ 1250 h 1570"/>
              <a:gd name="T62" fmla="*/ 68 w 5417"/>
              <a:gd name="T63" fmla="*/ 1204 h 1570"/>
              <a:gd name="T64" fmla="*/ 34 w 5417"/>
              <a:gd name="T65" fmla="*/ 1170 h 1570"/>
              <a:gd name="T66" fmla="*/ 11 w 5417"/>
              <a:gd name="T67" fmla="*/ 1103 h 1570"/>
              <a:gd name="T68" fmla="*/ 0 w 5417"/>
              <a:gd name="T69" fmla="*/ 1069 h 1570"/>
              <a:gd name="T70" fmla="*/ 11 w 5417"/>
              <a:gd name="T71" fmla="*/ 1024 h 1570"/>
              <a:gd name="T72" fmla="*/ 34 w 5417"/>
              <a:gd name="T73" fmla="*/ 978 h 1570"/>
              <a:gd name="T74" fmla="*/ 68 w 5417"/>
              <a:gd name="T75" fmla="*/ 866 h 1570"/>
              <a:gd name="T76" fmla="*/ 11 w 5417"/>
              <a:gd name="T77" fmla="*/ 764 h 1570"/>
              <a:gd name="T78" fmla="*/ 57 w 5417"/>
              <a:gd name="T79" fmla="*/ 561 h 1570"/>
              <a:gd name="T80" fmla="*/ 45 w 5417"/>
              <a:gd name="T81" fmla="*/ 493 h 1570"/>
              <a:gd name="T82" fmla="*/ 57 w 5417"/>
              <a:gd name="T83" fmla="*/ 402 h 1570"/>
              <a:gd name="T84" fmla="*/ 316 w 5417"/>
              <a:gd name="T85" fmla="*/ 346 h 1570"/>
              <a:gd name="T86" fmla="*/ 576 w 5417"/>
              <a:gd name="T87" fmla="*/ 357 h 1570"/>
              <a:gd name="T88" fmla="*/ 1118 w 5417"/>
              <a:gd name="T89" fmla="*/ 346 h 1570"/>
              <a:gd name="T90" fmla="*/ 1322 w 5417"/>
              <a:gd name="T91" fmla="*/ 346 h 1570"/>
              <a:gd name="T92" fmla="*/ 2056 w 5417"/>
              <a:gd name="T93" fmla="*/ 323 h 1570"/>
              <a:gd name="T94" fmla="*/ 2598 w 5417"/>
              <a:gd name="T95" fmla="*/ 335 h 1570"/>
              <a:gd name="T96" fmla="*/ 3343 w 5417"/>
              <a:gd name="T97" fmla="*/ 402 h 1570"/>
              <a:gd name="T98" fmla="*/ 3434 w 5417"/>
              <a:gd name="T99" fmla="*/ 369 h 1570"/>
              <a:gd name="T100" fmla="*/ 3524 w 5417"/>
              <a:gd name="T101" fmla="*/ 380 h 1570"/>
              <a:gd name="T102" fmla="*/ 3626 w 5417"/>
              <a:gd name="T103" fmla="*/ 380 h 1570"/>
              <a:gd name="T104" fmla="*/ 3705 w 5417"/>
              <a:gd name="T105" fmla="*/ 369 h 1570"/>
              <a:gd name="T106" fmla="*/ 3897 w 5417"/>
              <a:gd name="T107" fmla="*/ 335 h 1570"/>
              <a:gd name="T108" fmla="*/ 3987 w 5417"/>
              <a:gd name="T109" fmla="*/ 278 h 15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417"/>
              <a:gd name="T166" fmla="*/ 0 h 1570"/>
              <a:gd name="T167" fmla="*/ 5417 w 5417"/>
              <a:gd name="T168" fmla="*/ 1570 h 157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417" h="1570">
                <a:moveTo>
                  <a:pt x="3987" y="278"/>
                </a:moveTo>
                <a:cubicBezTo>
                  <a:pt x="3994" y="189"/>
                  <a:pt x="3970" y="125"/>
                  <a:pt x="4055" y="98"/>
                </a:cubicBezTo>
                <a:cubicBezTo>
                  <a:pt x="4150" y="34"/>
                  <a:pt x="4234" y="38"/>
                  <a:pt x="4348" y="30"/>
                </a:cubicBezTo>
                <a:cubicBezTo>
                  <a:pt x="4453" y="8"/>
                  <a:pt x="4465" y="0"/>
                  <a:pt x="4619" y="30"/>
                </a:cubicBezTo>
                <a:cubicBezTo>
                  <a:pt x="4632" y="33"/>
                  <a:pt x="4632" y="54"/>
                  <a:pt x="4642" y="64"/>
                </a:cubicBezTo>
                <a:cubicBezTo>
                  <a:pt x="4655" y="77"/>
                  <a:pt x="4671" y="89"/>
                  <a:pt x="4687" y="98"/>
                </a:cubicBezTo>
                <a:cubicBezTo>
                  <a:pt x="4727" y="121"/>
                  <a:pt x="4791" y="124"/>
                  <a:pt x="4834" y="131"/>
                </a:cubicBezTo>
                <a:cubicBezTo>
                  <a:pt x="4918" y="182"/>
                  <a:pt x="4970" y="268"/>
                  <a:pt x="5060" y="312"/>
                </a:cubicBezTo>
                <a:cubicBezTo>
                  <a:pt x="5101" y="353"/>
                  <a:pt x="5141" y="400"/>
                  <a:pt x="5173" y="448"/>
                </a:cubicBezTo>
                <a:cubicBezTo>
                  <a:pt x="5192" y="524"/>
                  <a:pt x="5216" y="600"/>
                  <a:pt x="5241" y="674"/>
                </a:cubicBezTo>
                <a:cubicBezTo>
                  <a:pt x="5246" y="690"/>
                  <a:pt x="5272" y="687"/>
                  <a:pt x="5286" y="696"/>
                </a:cubicBezTo>
                <a:cubicBezTo>
                  <a:pt x="5309" y="710"/>
                  <a:pt x="5354" y="741"/>
                  <a:pt x="5354" y="741"/>
                </a:cubicBezTo>
                <a:cubicBezTo>
                  <a:pt x="5417" y="838"/>
                  <a:pt x="5365" y="913"/>
                  <a:pt x="5274" y="945"/>
                </a:cubicBezTo>
                <a:cubicBezTo>
                  <a:pt x="5270" y="956"/>
                  <a:pt x="5269" y="968"/>
                  <a:pt x="5263" y="978"/>
                </a:cubicBezTo>
                <a:cubicBezTo>
                  <a:pt x="5254" y="991"/>
                  <a:pt x="5235" y="997"/>
                  <a:pt x="5229" y="1012"/>
                </a:cubicBezTo>
                <a:cubicBezTo>
                  <a:pt x="5220" y="1033"/>
                  <a:pt x="5225" y="1058"/>
                  <a:pt x="5218" y="1080"/>
                </a:cubicBezTo>
                <a:cubicBezTo>
                  <a:pt x="5192" y="1159"/>
                  <a:pt x="5103" y="1217"/>
                  <a:pt x="5037" y="1261"/>
                </a:cubicBezTo>
                <a:cubicBezTo>
                  <a:pt x="5008" y="1280"/>
                  <a:pt x="4969" y="1275"/>
                  <a:pt x="4936" y="1283"/>
                </a:cubicBezTo>
                <a:cubicBezTo>
                  <a:pt x="4706" y="1264"/>
                  <a:pt x="4479" y="1229"/>
                  <a:pt x="4247" y="1216"/>
                </a:cubicBezTo>
                <a:cubicBezTo>
                  <a:pt x="4198" y="1220"/>
                  <a:pt x="4149" y="1225"/>
                  <a:pt x="4100" y="1227"/>
                </a:cubicBezTo>
                <a:cubicBezTo>
                  <a:pt x="3946" y="1233"/>
                  <a:pt x="3791" y="1231"/>
                  <a:pt x="3637" y="1238"/>
                </a:cubicBezTo>
                <a:cubicBezTo>
                  <a:pt x="3610" y="1239"/>
                  <a:pt x="3585" y="1256"/>
                  <a:pt x="3558" y="1261"/>
                </a:cubicBezTo>
                <a:cubicBezTo>
                  <a:pt x="3469" y="1278"/>
                  <a:pt x="3377" y="1285"/>
                  <a:pt x="3287" y="1295"/>
                </a:cubicBezTo>
                <a:cubicBezTo>
                  <a:pt x="3239" y="1365"/>
                  <a:pt x="3275" y="1293"/>
                  <a:pt x="3275" y="1362"/>
                </a:cubicBezTo>
                <a:cubicBezTo>
                  <a:pt x="3275" y="1570"/>
                  <a:pt x="3102" y="1491"/>
                  <a:pt x="2914" y="1498"/>
                </a:cubicBezTo>
                <a:cubicBezTo>
                  <a:pt x="2726" y="1494"/>
                  <a:pt x="2537" y="1494"/>
                  <a:pt x="2349" y="1487"/>
                </a:cubicBezTo>
                <a:cubicBezTo>
                  <a:pt x="2225" y="1482"/>
                  <a:pt x="1977" y="1464"/>
                  <a:pt x="1977" y="1464"/>
                </a:cubicBezTo>
                <a:cubicBezTo>
                  <a:pt x="1845" y="1469"/>
                  <a:pt x="1713" y="1487"/>
                  <a:pt x="1581" y="1487"/>
                </a:cubicBezTo>
                <a:cubicBezTo>
                  <a:pt x="1468" y="1487"/>
                  <a:pt x="1355" y="1470"/>
                  <a:pt x="1242" y="1464"/>
                </a:cubicBezTo>
                <a:cubicBezTo>
                  <a:pt x="876" y="1470"/>
                  <a:pt x="502" y="1497"/>
                  <a:pt x="136" y="1475"/>
                </a:cubicBezTo>
                <a:cubicBezTo>
                  <a:pt x="54" y="1422"/>
                  <a:pt x="56" y="1332"/>
                  <a:pt x="113" y="1250"/>
                </a:cubicBezTo>
                <a:cubicBezTo>
                  <a:pt x="92" y="1186"/>
                  <a:pt x="119" y="1239"/>
                  <a:pt x="68" y="1204"/>
                </a:cubicBezTo>
                <a:cubicBezTo>
                  <a:pt x="55" y="1195"/>
                  <a:pt x="45" y="1181"/>
                  <a:pt x="34" y="1170"/>
                </a:cubicBezTo>
                <a:cubicBezTo>
                  <a:pt x="26" y="1148"/>
                  <a:pt x="19" y="1125"/>
                  <a:pt x="11" y="1103"/>
                </a:cubicBezTo>
                <a:cubicBezTo>
                  <a:pt x="7" y="1092"/>
                  <a:pt x="0" y="1069"/>
                  <a:pt x="0" y="1069"/>
                </a:cubicBezTo>
                <a:cubicBezTo>
                  <a:pt x="4" y="1054"/>
                  <a:pt x="6" y="1038"/>
                  <a:pt x="11" y="1024"/>
                </a:cubicBezTo>
                <a:cubicBezTo>
                  <a:pt x="17" y="1008"/>
                  <a:pt x="30" y="995"/>
                  <a:pt x="34" y="978"/>
                </a:cubicBezTo>
                <a:cubicBezTo>
                  <a:pt x="67" y="857"/>
                  <a:pt x="20" y="935"/>
                  <a:pt x="68" y="866"/>
                </a:cubicBezTo>
                <a:cubicBezTo>
                  <a:pt x="54" y="824"/>
                  <a:pt x="26" y="806"/>
                  <a:pt x="11" y="764"/>
                </a:cubicBezTo>
                <a:cubicBezTo>
                  <a:pt x="20" y="693"/>
                  <a:pt x="33" y="628"/>
                  <a:pt x="57" y="561"/>
                </a:cubicBezTo>
                <a:cubicBezTo>
                  <a:pt x="53" y="538"/>
                  <a:pt x="45" y="516"/>
                  <a:pt x="45" y="493"/>
                </a:cubicBezTo>
                <a:cubicBezTo>
                  <a:pt x="45" y="462"/>
                  <a:pt x="47" y="431"/>
                  <a:pt x="57" y="402"/>
                </a:cubicBezTo>
                <a:cubicBezTo>
                  <a:pt x="78" y="344"/>
                  <a:pt x="271" y="350"/>
                  <a:pt x="316" y="346"/>
                </a:cubicBezTo>
                <a:cubicBezTo>
                  <a:pt x="400" y="330"/>
                  <a:pt x="490" y="351"/>
                  <a:pt x="576" y="357"/>
                </a:cubicBezTo>
                <a:cubicBezTo>
                  <a:pt x="780" y="350"/>
                  <a:pt x="926" y="333"/>
                  <a:pt x="1118" y="346"/>
                </a:cubicBezTo>
                <a:cubicBezTo>
                  <a:pt x="1209" y="376"/>
                  <a:pt x="1125" y="353"/>
                  <a:pt x="1322" y="346"/>
                </a:cubicBezTo>
                <a:cubicBezTo>
                  <a:pt x="2395" y="309"/>
                  <a:pt x="1357" y="355"/>
                  <a:pt x="2056" y="323"/>
                </a:cubicBezTo>
                <a:cubicBezTo>
                  <a:pt x="2228" y="329"/>
                  <a:pt x="2423" y="354"/>
                  <a:pt x="2598" y="335"/>
                </a:cubicBezTo>
                <a:cubicBezTo>
                  <a:pt x="2836" y="360"/>
                  <a:pt x="3104" y="363"/>
                  <a:pt x="3343" y="402"/>
                </a:cubicBezTo>
                <a:cubicBezTo>
                  <a:pt x="3374" y="394"/>
                  <a:pt x="3402" y="372"/>
                  <a:pt x="3434" y="369"/>
                </a:cubicBezTo>
                <a:cubicBezTo>
                  <a:pt x="3464" y="367"/>
                  <a:pt x="3494" y="376"/>
                  <a:pt x="3524" y="380"/>
                </a:cubicBezTo>
                <a:cubicBezTo>
                  <a:pt x="3601" y="355"/>
                  <a:pt x="3506" y="380"/>
                  <a:pt x="3626" y="380"/>
                </a:cubicBezTo>
                <a:cubicBezTo>
                  <a:pt x="3653" y="380"/>
                  <a:pt x="3679" y="373"/>
                  <a:pt x="3705" y="369"/>
                </a:cubicBezTo>
                <a:cubicBezTo>
                  <a:pt x="3766" y="347"/>
                  <a:pt x="3897" y="335"/>
                  <a:pt x="3897" y="335"/>
                </a:cubicBezTo>
                <a:cubicBezTo>
                  <a:pt x="3945" y="318"/>
                  <a:pt x="3939" y="295"/>
                  <a:pt x="3987" y="278"/>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487" name="Freeform 7"/>
          <p:cNvSpPr>
            <a:spLocks/>
          </p:cNvSpPr>
          <p:nvPr/>
        </p:nvSpPr>
        <p:spPr bwMode="auto">
          <a:xfrm>
            <a:off x="141288" y="2546350"/>
            <a:ext cx="6459537" cy="519113"/>
          </a:xfrm>
          <a:custGeom>
            <a:avLst/>
            <a:gdLst>
              <a:gd name="T0" fmla="*/ 205 w 4069"/>
              <a:gd name="T1" fmla="*/ 34 h 327"/>
              <a:gd name="T2" fmla="*/ 103 w 4069"/>
              <a:gd name="T3" fmla="*/ 68 h 327"/>
              <a:gd name="T4" fmla="*/ 69 w 4069"/>
              <a:gd name="T5" fmla="*/ 79 h 327"/>
              <a:gd name="T6" fmla="*/ 58 w 4069"/>
              <a:gd name="T7" fmla="*/ 113 h 327"/>
              <a:gd name="T8" fmla="*/ 24 w 4069"/>
              <a:gd name="T9" fmla="*/ 135 h 327"/>
              <a:gd name="T10" fmla="*/ 171 w 4069"/>
              <a:gd name="T11" fmla="*/ 293 h 327"/>
              <a:gd name="T12" fmla="*/ 577 w 4069"/>
              <a:gd name="T13" fmla="*/ 316 h 327"/>
              <a:gd name="T14" fmla="*/ 1345 w 4069"/>
              <a:gd name="T15" fmla="*/ 327 h 327"/>
              <a:gd name="T16" fmla="*/ 1944 w 4069"/>
              <a:gd name="T17" fmla="*/ 293 h 327"/>
              <a:gd name="T18" fmla="*/ 2012 w 4069"/>
              <a:gd name="T19" fmla="*/ 260 h 327"/>
              <a:gd name="T20" fmla="*/ 2204 w 4069"/>
              <a:gd name="T21" fmla="*/ 293 h 327"/>
              <a:gd name="T22" fmla="*/ 2543 w 4069"/>
              <a:gd name="T23" fmla="*/ 327 h 327"/>
              <a:gd name="T24" fmla="*/ 2599 w 4069"/>
              <a:gd name="T25" fmla="*/ 316 h 327"/>
              <a:gd name="T26" fmla="*/ 2633 w 4069"/>
              <a:gd name="T27" fmla="*/ 293 h 327"/>
              <a:gd name="T28" fmla="*/ 2712 w 4069"/>
              <a:gd name="T29" fmla="*/ 282 h 327"/>
              <a:gd name="T30" fmla="*/ 3638 w 4069"/>
              <a:gd name="T31" fmla="*/ 293 h 327"/>
              <a:gd name="T32" fmla="*/ 4011 w 4069"/>
              <a:gd name="T33" fmla="*/ 293 h 327"/>
              <a:gd name="T34" fmla="*/ 4022 w 4069"/>
              <a:gd name="T35" fmla="*/ 260 h 327"/>
              <a:gd name="T36" fmla="*/ 4045 w 4069"/>
              <a:gd name="T37" fmla="*/ 226 h 327"/>
              <a:gd name="T38" fmla="*/ 4045 w 4069"/>
              <a:gd name="T39" fmla="*/ 135 h 327"/>
              <a:gd name="T40" fmla="*/ 3966 w 4069"/>
              <a:gd name="T41" fmla="*/ 113 h 327"/>
              <a:gd name="T42" fmla="*/ 3683 w 4069"/>
              <a:gd name="T43" fmla="*/ 101 h 327"/>
              <a:gd name="T44" fmla="*/ 2735 w 4069"/>
              <a:gd name="T45" fmla="*/ 56 h 327"/>
              <a:gd name="T46" fmla="*/ 1662 w 4069"/>
              <a:gd name="T47" fmla="*/ 56 h 327"/>
              <a:gd name="T48" fmla="*/ 114 w 4069"/>
              <a:gd name="T49" fmla="*/ 56 h 3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69"/>
              <a:gd name="T76" fmla="*/ 0 h 327"/>
              <a:gd name="T77" fmla="*/ 4069 w 4069"/>
              <a:gd name="T78" fmla="*/ 327 h 3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69" h="327">
                <a:moveTo>
                  <a:pt x="205" y="34"/>
                </a:moveTo>
                <a:cubicBezTo>
                  <a:pt x="171" y="45"/>
                  <a:pt x="137" y="57"/>
                  <a:pt x="103" y="68"/>
                </a:cubicBezTo>
                <a:cubicBezTo>
                  <a:pt x="92" y="72"/>
                  <a:pt x="69" y="79"/>
                  <a:pt x="69" y="79"/>
                </a:cubicBezTo>
                <a:cubicBezTo>
                  <a:pt x="65" y="90"/>
                  <a:pt x="65" y="104"/>
                  <a:pt x="58" y="113"/>
                </a:cubicBezTo>
                <a:cubicBezTo>
                  <a:pt x="50" y="124"/>
                  <a:pt x="28" y="122"/>
                  <a:pt x="24" y="135"/>
                </a:cubicBezTo>
                <a:cubicBezTo>
                  <a:pt x="0" y="219"/>
                  <a:pt x="107" y="280"/>
                  <a:pt x="171" y="293"/>
                </a:cubicBezTo>
                <a:cubicBezTo>
                  <a:pt x="299" y="319"/>
                  <a:pt x="465" y="314"/>
                  <a:pt x="577" y="316"/>
                </a:cubicBezTo>
                <a:cubicBezTo>
                  <a:pt x="833" y="321"/>
                  <a:pt x="1089" y="323"/>
                  <a:pt x="1345" y="327"/>
                </a:cubicBezTo>
                <a:cubicBezTo>
                  <a:pt x="1547" y="319"/>
                  <a:pt x="1742" y="303"/>
                  <a:pt x="1944" y="293"/>
                </a:cubicBezTo>
                <a:cubicBezTo>
                  <a:pt x="1968" y="285"/>
                  <a:pt x="1987" y="259"/>
                  <a:pt x="2012" y="260"/>
                </a:cubicBezTo>
                <a:cubicBezTo>
                  <a:pt x="2077" y="263"/>
                  <a:pt x="2140" y="284"/>
                  <a:pt x="2204" y="293"/>
                </a:cubicBezTo>
                <a:cubicBezTo>
                  <a:pt x="2422" y="325"/>
                  <a:pt x="2309" y="313"/>
                  <a:pt x="2543" y="327"/>
                </a:cubicBezTo>
                <a:cubicBezTo>
                  <a:pt x="2562" y="323"/>
                  <a:pt x="2581" y="323"/>
                  <a:pt x="2599" y="316"/>
                </a:cubicBezTo>
                <a:cubicBezTo>
                  <a:pt x="2612" y="311"/>
                  <a:pt x="2620" y="297"/>
                  <a:pt x="2633" y="293"/>
                </a:cubicBezTo>
                <a:cubicBezTo>
                  <a:pt x="2658" y="285"/>
                  <a:pt x="2686" y="286"/>
                  <a:pt x="2712" y="282"/>
                </a:cubicBezTo>
                <a:cubicBezTo>
                  <a:pt x="3021" y="296"/>
                  <a:pt x="3329" y="280"/>
                  <a:pt x="3638" y="293"/>
                </a:cubicBezTo>
                <a:cubicBezTo>
                  <a:pt x="3770" y="304"/>
                  <a:pt x="3874" y="319"/>
                  <a:pt x="4011" y="293"/>
                </a:cubicBezTo>
                <a:cubicBezTo>
                  <a:pt x="4022" y="291"/>
                  <a:pt x="4017" y="270"/>
                  <a:pt x="4022" y="260"/>
                </a:cubicBezTo>
                <a:cubicBezTo>
                  <a:pt x="4028" y="248"/>
                  <a:pt x="4037" y="237"/>
                  <a:pt x="4045" y="226"/>
                </a:cubicBezTo>
                <a:cubicBezTo>
                  <a:pt x="4055" y="194"/>
                  <a:pt x="4069" y="171"/>
                  <a:pt x="4045" y="135"/>
                </a:cubicBezTo>
                <a:cubicBezTo>
                  <a:pt x="4030" y="112"/>
                  <a:pt x="3993" y="115"/>
                  <a:pt x="3966" y="113"/>
                </a:cubicBezTo>
                <a:cubicBezTo>
                  <a:pt x="3872" y="106"/>
                  <a:pt x="3777" y="105"/>
                  <a:pt x="3683" y="101"/>
                </a:cubicBezTo>
                <a:cubicBezTo>
                  <a:pt x="3368" y="70"/>
                  <a:pt x="3050" y="77"/>
                  <a:pt x="2735" y="56"/>
                </a:cubicBezTo>
                <a:cubicBezTo>
                  <a:pt x="2387" y="0"/>
                  <a:pt x="2015" y="47"/>
                  <a:pt x="1662" y="56"/>
                </a:cubicBezTo>
                <a:cubicBezTo>
                  <a:pt x="1146" y="36"/>
                  <a:pt x="630" y="56"/>
                  <a:pt x="114" y="56"/>
                </a:cubicBezTo>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462" name="Text Box 2"/>
          <p:cNvSpPr txBox="1">
            <a:spLocks noChangeArrowheads="1"/>
          </p:cNvSpPr>
          <p:nvPr/>
        </p:nvSpPr>
        <p:spPr bwMode="auto">
          <a:xfrm>
            <a:off x="381000" y="1616075"/>
            <a:ext cx="68437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dirty="0"/>
              <a:t>Darling, Nancy. “Peer Pressure is not Peer Influence.”</a:t>
            </a:r>
          </a:p>
          <a:p>
            <a:pPr algn="l" eaLnBrk="1" hangingPunct="1"/>
            <a:r>
              <a:rPr lang="en-US" dirty="0"/>
              <a:t>        </a:t>
            </a:r>
            <a:r>
              <a:rPr lang="en-US" i="1" dirty="0"/>
              <a:t>Principal</a:t>
            </a:r>
            <a:r>
              <a:rPr lang="en-US" dirty="0"/>
              <a:t> Sept./Oct. 2002: 67-69. Print.</a:t>
            </a:r>
          </a:p>
        </p:txBody>
      </p:sp>
      <p:sp>
        <p:nvSpPr>
          <p:cNvPr id="19463" name="Text Box 3"/>
          <p:cNvSpPr txBox="1">
            <a:spLocks noChangeArrowheads="1"/>
          </p:cNvSpPr>
          <p:nvPr/>
        </p:nvSpPr>
        <p:spPr bwMode="auto">
          <a:xfrm>
            <a:off x="344488" y="2581275"/>
            <a:ext cx="879951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dirty="0" smtClean="0"/>
              <a:t>Darling, a professor of education at Bard College, writes that </a:t>
            </a:r>
          </a:p>
          <a:p>
            <a:pPr algn="l" eaLnBrk="1" hangingPunct="1"/>
            <a:r>
              <a:rPr lang="en-US" dirty="0" smtClean="0"/>
              <a:t>adolescents </a:t>
            </a:r>
            <a:r>
              <a:rPr lang="en-US" dirty="0"/>
              <a:t>are most often influenced not by what their friends </a:t>
            </a:r>
          </a:p>
          <a:p>
            <a:pPr algn="l" eaLnBrk="1" hangingPunct="1"/>
            <a:r>
              <a:rPr lang="en-US" dirty="0"/>
              <a:t>do or say, but how they think their friends will react to a situation. </a:t>
            </a:r>
          </a:p>
          <a:p>
            <a:pPr algn="l" eaLnBrk="1" hangingPunct="1"/>
            <a:r>
              <a:rPr lang="en-US" dirty="0"/>
              <a:t>Darling asserts that by providing positive information, involving all students, and grouping students differently, schools can provide opportunities to reinforce positive values. </a:t>
            </a:r>
          </a:p>
        </p:txBody>
      </p:sp>
      <p:sp>
        <p:nvSpPr>
          <p:cNvPr id="19464" name="Rectangle 21"/>
          <p:cNvSpPr>
            <a:spLocks noGrp="1" noChangeArrowheads="1"/>
          </p:cNvSpPr>
          <p:nvPr>
            <p:ph type="title" idx="4294967295"/>
          </p:nvPr>
        </p:nvSpPr>
        <p:spPr>
          <a:xfrm>
            <a:off x="609600" y="304800"/>
            <a:ext cx="7772400" cy="1143000"/>
          </a:xfrm>
        </p:spPr>
        <p:txBody>
          <a:bodyPr/>
          <a:lstStyle/>
          <a:p>
            <a:pPr eaLnBrk="1" hangingPunct="1"/>
            <a:r>
              <a:rPr lang="en-US" sz="3600" b="1" smtClean="0">
                <a:solidFill>
                  <a:schemeClr val="tx1"/>
                </a:solidFill>
              </a:rPr>
              <a:t>A Sample Annotated Entry</a:t>
            </a:r>
            <a:br>
              <a:rPr lang="en-US" sz="3600" b="1" smtClean="0">
                <a:solidFill>
                  <a:schemeClr val="tx1"/>
                </a:solidFill>
              </a:rPr>
            </a:br>
            <a:endParaRPr lang="en-US" smtClean="0"/>
          </a:p>
        </p:txBody>
      </p:sp>
    </p:spTree>
    <p:extLst>
      <p:ext uri="{BB962C8B-B14F-4D97-AF65-F5344CB8AC3E}">
        <p14:creationId xmlns:p14="http://schemas.microsoft.com/office/powerpoint/2010/main" val="95872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dissolve">
                                      <p:cBhvr>
                                        <p:cTn id="7" dur="500"/>
                                        <p:tgtEl>
                                          <p:spTgt spid="204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489"/>
                                        </p:tgtEl>
                                        <p:attrNameLst>
                                          <p:attrName>style.visibility</p:attrName>
                                        </p:attrNameLst>
                                      </p:cBhvr>
                                      <p:to>
                                        <p:strVal val="visible"/>
                                      </p:to>
                                    </p:set>
                                    <p:animEffect transition="in" filter="dissolve">
                                      <p:cBhvr>
                                        <p:cTn id="12" dur="500"/>
                                        <p:tgtEl>
                                          <p:spTgt spid="20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animBg="1"/>
      <p:bldP spid="2048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Usefulness</a:t>
            </a:r>
            <a:endParaRPr lang="en-US" dirty="0"/>
          </a:p>
        </p:txBody>
      </p:sp>
      <p:pic>
        <p:nvPicPr>
          <p:cNvPr id="37890" name="Picture 2" descr="C:\Users\Mary Ann's\AppData\Local\Microsoft\Windows\Temporary Internet Files\Content.IE5\C9ELB0RC\MP900437241[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71600" y="2018684"/>
            <a:ext cx="6400800" cy="480364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a:t>D</a:t>
            </a:r>
            <a:r>
              <a:rPr lang="en-US" dirty="0" smtClean="0"/>
              <a:t>escribes usefulness of the source to your research</a:t>
            </a:r>
          </a:p>
          <a:p>
            <a:r>
              <a:rPr lang="en-US" i="1" dirty="0" smtClean="0"/>
              <a:t>Why is it meaningful to what you are doing?</a:t>
            </a:r>
          </a:p>
          <a:p>
            <a:r>
              <a:rPr lang="en-US" i="1" dirty="0" smtClean="0"/>
              <a:t>What about it was helpful to your research?</a:t>
            </a:r>
          </a:p>
          <a:p>
            <a:r>
              <a:rPr lang="en-US" i="1" dirty="0" smtClean="0"/>
              <a:t>How did you use it to support your thesis?</a:t>
            </a:r>
          </a:p>
          <a:p>
            <a:r>
              <a:rPr lang="en-US" i="1" dirty="0" smtClean="0"/>
              <a:t>Compare/contrast to your other sources – did this one provide more info in an area?  Why is it different?</a:t>
            </a:r>
          </a:p>
          <a:p>
            <a:endParaRPr lang="en-US" dirty="0"/>
          </a:p>
        </p:txBody>
      </p:sp>
    </p:spTree>
    <p:extLst>
      <p:ext uri="{BB962C8B-B14F-4D97-AF65-F5344CB8AC3E}">
        <p14:creationId xmlns:p14="http://schemas.microsoft.com/office/powerpoint/2010/main" val="124920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32" presetClass="emph" presetSubtype="0" fill="hold" nodeType="clickEffect">
                                  <p:stCondLst>
                                    <p:cond delay="0"/>
                                  </p:stCondLst>
                                  <p:childTnLst>
                                    <p:animRot by="120000">
                                      <p:cBhvr>
                                        <p:cTn id="29" dur="100" fill="hold">
                                          <p:stCondLst>
                                            <p:cond delay="0"/>
                                          </p:stCondLst>
                                        </p:cTn>
                                        <p:tgtEl>
                                          <p:spTgt spid="3">
                                            <p:txEl>
                                              <p:pRg st="1" end="1"/>
                                            </p:txEl>
                                          </p:spTgt>
                                        </p:tgtEl>
                                        <p:attrNameLst>
                                          <p:attrName>r</p:attrName>
                                        </p:attrNameLst>
                                      </p:cBhvr>
                                    </p:animRot>
                                    <p:animRot by="-240000">
                                      <p:cBhvr>
                                        <p:cTn id="30" dur="200" fill="hold">
                                          <p:stCondLst>
                                            <p:cond delay="200"/>
                                          </p:stCondLst>
                                        </p:cTn>
                                        <p:tgtEl>
                                          <p:spTgt spid="3">
                                            <p:txEl>
                                              <p:pRg st="1" end="1"/>
                                            </p:txEl>
                                          </p:spTgt>
                                        </p:tgtEl>
                                        <p:attrNameLst>
                                          <p:attrName>r</p:attrName>
                                        </p:attrNameLst>
                                      </p:cBhvr>
                                    </p:animRot>
                                    <p:animRot by="240000">
                                      <p:cBhvr>
                                        <p:cTn id="31" dur="200" fill="hold">
                                          <p:stCondLst>
                                            <p:cond delay="400"/>
                                          </p:stCondLst>
                                        </p:cTn>
                                        <p:tgtEl>
                                          <p:spTgt spid="3">
                                            <p:txEl>
                                              <p:pRg st="1" end="1"/>
                                            </p:txEl>
                                          </p:spTgt>
                                        </p:tgtEl>
                                        <p:attrNameLst>
                                          <p:attrName>r</p:attrName>
                                        </p:attrNameLst>
                                      </p:cBhvr>
                                    </p:animRot>
                                    <p:animRot by="-240000">
                                      <p:cBhvr>
                                        <p:cTn id="32" dur="200" fill="hold">
                                          <p:stCondLst>
                                            <p:cond delay="600"/>
                                          </p:stCondLst>
                                        </p:cTn>
                                        <p:tgtEl>
                                          <p:spTgt spid="3">
                                            <p:txEl>
                                              <p:pRg st="1" end="1"/>
                                            </p:txEl>
                                          </p:spTgt>
                                        </p:tgtEl>
                                        <p:attrNameLst>
                                          <p:attrName>r</p:attrName>
                                        </p:attrNameLst>
                                      </p:cBhvr>
                                    </p:animRot>
                                    <p:animRot by="120000">
                                      <p:cBhvr>
                                        <p:cTn id="33" dur="200" fill="hold">
                                          <p:stCondLst>
                                            <p:cond delay="800"/>
                                          </p:stCondLst>
                                        </p:cTn>
                                        <p:tgtEl>
                                          <p:spTgt spid="3">
                                            <p:txEl>
                                              <p:pRg st="1" end="1"/>
                                            </p:txEl>
                                          </p:spTgt>
                                        </p:tgtEl>
                                        <p:attrNameLst>
                                          <p:attrName>r</p:attrName>
                                        </p:attrNameLst>
                                      </p:cBhvr>
                                    </p:animRot>
                                  </p:childTnLst>
                                </p:cTn>
                              </p:par>
                              <p:par>
                                <p:cTn id="34" presetID="32" presetClass="emph" presetSubtype="0" fill="hold" nodeType="withEffect">
                                  <p:stCondLst>
                                    <p:cond delay="0"/>
                                  </p:stCondLst>
                                  <p:childTnLst>
                                    <p:animRot by="120000">
                                      <p:cBhvr>
                                        <p:cTn id="35" dur="100" fill="hold">
                                          <p:stCondLst>
                                            <p:cond delay="0"/>
                                          </p:stCondLst>
                                        </p:cTn>
                                        <p:tgtEl>
                                          <p:spTgt spid="3">
                                            <p:txEl>
                                              <p:pRg st="2" end="2"/>
                                            </p:txEl>
                                          </p:spTgt>
                                        </p:tgtEl>
                                        <p:attrNameLst>
                                          <p:attrName>r</p:attrName>
                                        </p:attrNameLst>
                                      </p:cBhvr>
                                    </p:animRot>
                                    <p:animRot by="-240000">
                                      <p:cBhvr>
                                        <p:cTn id="36" dur="200" fill="hold">
                                          <p:stCondLst>
                                            <p:cond delay="200"/>
                                          </p:stCondLst>
                                        </p:cTn>
                                        <p:tgtEl>
                                          <p:spTgt spid="3">
                                            <p:txEl>
                                              <p:pRg st="2" end="2"/>
                                            </p:txEl>
                                          </p:spTgt>
                                        </p:tgtEl>
                                        <p:attrNameLst>
                                          <p:attrName>r</p:attrName>
                                        </p:attrNameLst>
                                      </p:cBhvr>
                                    </p:animRot>
                                    <p:animRot by="240000">
                                      <p:cBhvr>
                                        <p:cTn id="37" dur="200" fill="hold">
                                          <p:stCondLst>
                                            <p:cond delay="400"/>
                                          </p:stCondLst>
                                        </p:cTn>
                                        <p:tgtEl>
                                          <p:spTgt spid="3">
                                            <p:txEl>
                                              <p:pRg st="2" end="2"/>
                                            </p:txEl>
                                          </p:spTgt>
                                        </p:tgtEl>
                                        <p:attrNameLst>
                                          <p:attrName>r</p:attrName>
                                        </p:attrNameLst>
                                      </p:cBhvr>
                                    </p:animRot>
                                    <p:animRot by="-240000">
                                      <p:cBhvr>
                                        <p:cTn id="38" dur="200" fill="hold">
                                          <p:stCondLst>
                                            <p:cond delay="600"/>
                                          </p:stCondLst>
                                        </p:cTn>
                                        <p:tgtEl>
                                          <p:spTgt spid="3">
                                            <p:txEl>
                                              <p:pRg st="2" end="2"/>
                                            </p:txEl>
                                          </p:spTgt>
                                        </p:tgtEl>
                                        <p:attrNameLst>
                                          <p:attrName>r</p:attrName>
                                        </p:attrNameLst>
                                      </p:cBhvr>
                                    </p:animRot>
                                    <p:animRot by="120000">
                                      <p:cBhvr>
                                        <p:cTn id="39" dur="200" fill="hold">
                                          <p:stCondLst>
                                            <p:cond delay="800"/>
                                          </p:stCondLst>
                                        </p:cTn>
                                        <p:tgtEl>
                                          <p:spTgt spid="3">
                                            <p:txEl>
                                              <p:pRg st="2" end="2"/>
                                            </p:txEl>
                                          </p:spTgt>
                                        </p:tgtEl>
                                        <p:attrNameLst>
                                          <p:attrName>r</p:attrName>
                                        </p:attrNameLst>
                                      </p:cBhvr>
                                    </p:animRot>
                                  </p:childTnLst>
                                </p:cTn>
                              </p:par>
                              <p:par>
                                <p:cTn id="40" presetID="32" presetClass="emph" presetSubtype="0" fill="hold" nodeType="withEffect">
                                  <p:stCondLst>
                                    <p:cond delay="0"/>
                                  </p:stCondLst>
                                  <p:childTnLst>
                                    <p:animRot by="120000">
                                      <p:cBhvr>
                                        <p:cTn id="41" dur="100" fill="hold">
                                          <p:stCondLst>
                                            <p:cond delay="0"/>
                                          </p:stCondLst>
                                        </p:cTn>
                                        <p:tgtEl>
                                          <p:spTgt spid="3">
                                            <p:txEl>
                                              <p:pRg st="3" end="3"/>
                                            </p:txEl>
                                          </p:spTgt>
                                        </p:tgtEl>
                                        <p:attrNameLst>
                                          <p:attrName>r</p:attrName>
                                        </p:attrNameLst>
                                      </p:cBhvr>
                                    </p:animRot>
                                    <p:animRot by="-240000">
                                      <p:cBhvr>
                                        <p:cTn id="42" dur="200" fill="hold">
                                          <p:stCondLst>
                                            <p:cond delay="200"/>
                                          </p:stCondLst>
                                        </p:cTn>
                                        <p:tgtEl>
                                          <p:spTgt spid="3">
                                            <p:txEl>
                                              <p:pRg st="3" end="3"/>
                                            </p:txEl>
                                          </p:spTgt>
                                        </p:tgtEl>
                                        <p:attrNameLst>
                                          <p:attrName>r</p:attrName>
                                        </p:attrNameLst>
                                      </p:cBhvr>
                                    </p:animRot>
                                    <p:animRot by="240000">
                                      <p:cBhvr>
                                        <p:cTn id="43" dur="200" fill="hold">
                                          <p:stCondLst>
                                            <p:cond delay="400"/>
                                          </p:stCondLst>
                                        </p:cTn>
                                        <p:tgtEl>
                                          <p:spTgt spid="3">
                                            <p:txEl>
                                              <p:pRg st="3" end="3"/>
                                            </p:txEl>
                                          </p:spTgt>
                                        </p:tgtEl>
                                        <p:attrNameLst>
                                          <p:attrName>r</p:attrName>
                                        </p:attrNameLst>
                                      </p:cBhvr>
                                    </p:animRot>
                                    <p:animRot by="-240000">
                                      <p:cBhvr>
                                        <p:cTn id="44" dur="200" fill="hold">
                                          <p:stCondLst>
                                            <p:cond delay="600"/>
                                          </p:stCondLst>
                                        </p:cTn>
                                        <p:tgtEl>
                                          <p:spTgt spid="3">
                                            <p:txEl>
                                              <p:pRg st="3" end="3"/>
                                            </p:txEl>
                                          </p:spTgt>
                                        </p:tgtEl>
                                        <p:attrNameLst>
                                          <p:attrName>r</p:attrName>
                                        </p:attrNameLst>
                                      </p:cBhvr>
                                    </p:animRot>
                                    <p:animRot by="120000">
                                      <p:cBhvr>
                                        <p:cTn id="45" dur="200" fill="hold">
                                          <p:stCondLst>
                                            <p:cond delay="800"/>
                                          </p:stCondLst>
                                        </p:cTn>
                                        <p:tgtEl>
                                          <p:spTgt spid="3">
                                            <p:txEl>
                                              <p:pRg st="3" end="3"/>
                                            </p:txEl>
                                          </p:spTgt>
                                        </p:tgtEl>
                                        <p:attrNameLst>
                                          <p:attrName>r</p:attrName>
                                        </p:attrNameLst>
                                      </p:cBhvr>
                                    </p:animRot>
                                  </p:childTnLst>
                                </p:cTn>
                              </p:par>
                              <p:par>
                                <p:cTn id="46" presetID="32" presetClass="emph" presetSubtype="0" fill="hold" nodeType="withEffect">
                                  <p:stCondLst>
                                    <p:cond delay="0"/>
                                  </p:stCondLst>
                                  <p:childTnLst>
                                    <p:animRot by="120000">
                                      <p:cBhvr>
                                        <p:cTn id="47" dur="100" fill="hold">
                                          <p:stCondLst>
                                            <p:cond delay="0"/>
                                          </p:stCondLst>
                                        </p:cTn>
                                        <p:tgtEl>
                                          <p:spTgt spid="3">
                                            <p:txEl>
                                              <p:pRg st="4" end="4"/>
                                            </p:txEl>
                                          </p:spTgt>
                                        </p:tgtEl>
                                        <p:attrNameLst>
                                          <p:attrName>r</p:attrName>
                                        </p:attrNameLst>
                                      </p:cBhvr>
                                    </p:animRot>
                                    <p:animRot by="-240000">
                                      <p:cBhvr>
                                        <p:cTn id="48" dur="200" fill="hold">
                                          <p:stCondLst>
                                            <p:cond delay="200"/>
                                          </p:stCondLst>
                                        </p:cTn>
                                        <p:tgtEl>
                                          <p:spTgt spid="3">
                                            <p:txEl>
                                              <p:pRg st="4" end="4"/>
                                            </p:txEl>
                                          </p:spTgt>
                                        </p:tgtEl>
                                        <p:attrNameLst>
                                          <p:attrName>r</p:attrName>
                                        </p:attrNameLst>
                                      </p:cBhvr>
                                    </p:animRot>
                                    <p:animRot by="240000">
                                      <p:cBhvr>
                                        <p:cTn id="49" dur="200" fill="hold">
                                          <p:stCondLst>
                                            <p:cond delay="400"/>
                                          </p:stCondLst>
                                        </p:cTn>
                                        <p:tgtEl>
                                          <p:spTgt spid="3">
                                            <p:txEl>
                                              <p:pRg st="4" end="4"/>
                                            </p:txEl>
                                          </p:spTgt>
                                        </p:tgtEl>
                                        <p:attrNameLst>
                                          <p:attrName>r</p:attrName>
                                        </p:attrNameLst>
                                      </p:cBhvr>
                                    </p:animRot>
                                    <p:animRot by="-240000">
                                      <p:cBhvr>
                                        <p:cTn id="50" dur="200" fill="hold">
                                          <p:stCondLst>
                                            <p:cond delay="600"/>
                                          </p:stCondLst>
                                        </p:cTn>
                                        <p:tgtEl>
                                          <p:spTgt spid="3">
                                            <p:txEl>
                                              <p:pRg st="4" end="4"/>
                                            </p:txEl>
                                          </p:spTgt>
                                        </p:tgtEl>
                                        <p:attrNameLst>
                                          <p:attrName>r</p:attrName>
                                        </p:attrNameLst>
                                      </p:cBhvr>
                                    </p:animRot>
                                    <p:animRot by="120000">
                                      <p:cBhvr>
                                        <p:cTn id="51" dur="200" fill="hold">
                                          <p:stCondLst>
                                            <p:cond delay="800"/>
                                          </p:stCondLst>
                                        </p:cTn>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9" name="Freeform 9"/>
          <p:cNvSpPr>
            <a:spLocks/>
          </p:cNvSpPr>
          <p:nvPr/>
        </p:nvSpPr>
        <p:spPr bwMode="auto">
          <a:xfrm>
            <a:off x="250825" y="2438400"/>
            <a:ext cx="8599488" cy="2492375"/>
          </a:xfrm>
          <a:custGeom>
            <a:avLst/>
            <a:gdLst>
              <a:gd name="T0" fmla="*/ 3987 w 5417"/>
              <a:gd name="T1" fmla="*/ 278 h 1570"/>
              <a:gd name="T2" fmla="*/ 4055 w 5417"/>
              <a:gd name="T3" fmla="*/ 98 h 1570"/>
              <a:gd name="T4" fmla="*/ 4348 w 5417"/>
              <a:gd name="T5" fmla="*/ 30 h 1570"/>
              <a:gd name="T6" fmla="*/ 4619 w 5417"/>
              <a:gd name="T7" fmla="*/ 30 h 1570"/>
              <a:gd name="T8" fmla="*/ 4642 w 5417"/>
              <a:gd name="T9" fmla="*/ 64 h 1570"/>
              <a:gd name="T10" fmla="*/ 4687 w 5417"/>
              <a:gd name="T11" fmla="*/ 98 h 1570"/>
              <a:gd name="T12" fmla="*/ 4834 w 5417"/>
              <a:gd name="T13" fmla="*/ 131 h 1570"/>
              <a:gd name="T14" fmla="*/ 5060 w 5417"/>
              <a:gd name="T15" fmla="*/ 312 h 1570"/>
              <a:gd name="T16" fmla="*/ 5173 w 5417"/>
              <a:gd name="T17" fmla="*/ 448 h 1570"/>
              <a:gd name="T18" fmla="*/ 5241 w 5417"/>
              <a:gd name="T19" fmla="*/ 674 h 1570"/>
              <a:gd name="T20" fmla="*/ 5286 w 5417"/>
              <a:gd name="T21" fmla="*/ 696 h 1570"/>
              <a:gd name="T22" fmla="*/ 5354 w 5417"/>
              <a:gd name="T23" fmla="*/ 741 h 1570"/>
              <a:gd name="T24" fmla="*/ 5274 w 5417"/>
              <a:gd name="T25" fmla="*/ 945 h 1570"/>
              <a:gd name="T26" fmla="*/ 5263 w 5417"/>
              <a:gd name="T27" fmla="*/ 978 h 1570"/>
              <a:gd name="T28" fmla="*/ 5229 w 5417"/>
              <a:gd name="T29" fmla="*/ 1012 h 1570"/>
              <a:gd name="T30" fmla="*/ 5218 w 5417"/>
              <a:gd name="T31" fmla="*/ 1080 h 1570"/>
              <a:gd name="T32" fmla="*/ 5037 w 5417"/>
              <a:gd name="T33" fmla="*/ 1261 h 1570"/>
              <a:gd name="T34" fmla="*/ 4936 w 5417"/>
              <a:gd name="T35" fmla="*/ 1283 h 1570"/>
              <a:gd name="T36" fmla="*/ 4247 w 5417"/>
              <a:gd name="T37" fmla="*/ 1216 h 1570"/>
              <a:gd name="T38" fmla="*/ 4100 w 5417"/>
              <a:gd name="T39" fmla="*/ 1227 h 1570"/>
              <a:gd name="T40" fmla="*/ 3637 w 5417"/>
              <a:gd name="T41" fmla="*/ 1238 h 1570"/>
              <a:gd name="T42" fmla="*/ 3558 w 5417"/>
              <a:gd name="T43" fmla="*/ 1261 h 1570"/>
              <a:gd name="T44" fmla="*/ 3287 w 5417"/>
              <a:gd name="T45" fmla="*/ 1295 h 1570"/>
              <a:gd name="T46" fmla="*/ 3275 w 5417"/>
              <a:gd name="T47" fmla="*/ 1362 h 1570"/>
              <a:gd name="T48" fmla="*/ 2914 w 5417"/>
              <a:gd name="T49" fmla="*/ 1498 h 1570"/>
              <a:gd name="T50" fmla="*/ 2349 w 5417"/>
              <a:gd name="T51" fmla="*/ 1487 h 1570"/>
              <a:gd name="T52" fmla="*/ 1977 w 5417"/>
              <a:gd name="T53" fmla="*/ 1464 h 1570"/>
              <a:gd name="T54" fmla="*/ 1581 w 5417"/>
              <a:gd name="T55" fmla="*/ 1487 h 1570"/>
              <a:gd name="T56" fmla="*/ 1242 w 5417"/>
              <a:gd name="T57" fmla="*/ 1464 h 1570"/>
              <a:gd name="T58" fmla="*/ 136 w 5417"/>
              <a:gd name="T59" fmla="*/ 1475 h 1570"/>
              <a:gd name="T60" fmla="*/ 113 w 5417"/>
              <a:gd name="T61" fmla="*/ 1250 h 1570"/>
              <a:gd name="T62" fmla="*/ 68 w 5417"/>
              <a:gd name="T63" fmla="*/ 1204 h 1570"/>
              <a:gd name="T64" fmla="*/ 34 w 5417"/>
              <a:gd name="T65" fmla="*/ 1170 h 1570"/>
              <a:gd name="T66" fmla="*/ 11 w 5417"/>
              <a:gd name="T67" fmla="*/ 1103 h 1570"/>
              <a:gd name="T68" fmla="*/ 0 w 5417"/>
              <a:gd name="T69" fmla="*/ 1069 h 1570"/>
              <a:gd name="T70" fmla="*/ 11 w 5417"/>
              <a:gd name="T71" fmla="*/ 1024 h 1570"/>
              <a:gd name="T72" fmla="*/ 34 w 5417"/>
              <a:gd name="T73" fmla="*/ 978 h 1570"/>
              <a:gd name="T74" fmla="*/ 68 w 5417"/>
              <a:gd name="T75" fmla="*/ 866 h 1570"/>
              <a:gd name="T76" fmla="*/ 11 w 5417"/>
              <a:gd name="T77" fmla="*/ 764 h 1570"/>
              <a:gd name="T78" fmla="*/ 57 w 5417"/>
              <a:gd name="T79" fmla="*/ 561 h 1570"/>
              <a:gd name="T80" fmla="*/ 45 w 5417"/>
              <a:gd name="T81" fmla="*/ 493 h 1570"/>
              <a:gd name="T82" fmla="*/ 57 w 5417"/>
              <a:gd name="T83" fmla="*/ 402 h 1570"/>
              <a:gd name="T84" fmla="*/ 316 w 5417"/>
              <a:gd name="T85" fmla="*/ 346 h 1570"/>
              <a:gd name="T86" fmla="*/ 576 w 5417"/>
              <a:gd name="T87" fmla="*/ 357 h 1570"/>
              <a:gd name="T88" fmla="*/ 1118 w 5417"/>
              <a:gd name="T89" fmla="*/ 346 h 1570"/>
              <a:gd name="T90" fmla="*/ 1322 w 5417"/>
              <a:gd name="T91" fmla="*/ 346 h 1570"/>
              <a:gd name="T92" fmla="*/ 2056 w 5417"/>
              <a:gd name="T93" fmla="*/ 323 h 1570"/>
              <a:gd name="T94" fmla="*/ 2598 w 5417"/>
              <a:gd name="T95" fmla="*/ 335 h 1570"/>
              <a:gd name="T96" fmla="*/ 3343 w 5417"/>
              <a:gd name="T97" fmla="*/ 402 h 1570"/>
              <a:gd name="T98" fmla="*/ 3434 w 5417"/>
              <a:gd name="T99" fmla="*/ 369 h 1570"/>
              <a:gd name="T100" fmla="*/ 3524 w 5417"/>
              <a:gd name="T101" fmla="*/ 380 h 1570"/>
              <a:gd name="T102" fmla="*/ 3626 w 5417"/>
              <a:gd name="T103" fmla="*/ 380 h 1570"/>
              <a:gd name="T104" fmla="*/ 3705 w 5417"/>
              <a:gd name="T105" fmla="*/ 369 h 1570"/>
              <a:gd name="T106" fmla="*/ 3897 w 5417"/>
              <a:gd name="T107" fmla="*/ 335 h 1570"/>
              <a:gd name="T108" fmla="*/ 3987 w 5417"/>
              <a:gd name="T109" fmla="*/ 278 h 15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417"/>
              <a:gd name="T166" fmla="*/ 0 h 1570"/>
              <a:gd name="T167" fmla="*/ 5417 w 5417"/>
              <a:gd name="T168" fmla="*/ 1570 h 157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417" h="1570">
                <a:moveTo>
                  <a:pt x="3987" y="278"/>
                </a:moveTo>
                <a:cubicBezTo>
                  <a:pt x="3994" y="189"/>
                  <a:pt x="3970" y="125"/>
                  <a:pt x="4055" y="98"/>
                </a:cubicBezTo>
                <a:cubicBezTo>
                  <a:pt x="4150" y="34"/>
                  <a:pt x="4234" y="38"/>
                  <a:pt x="4348" y="30"/>
                </a:cubicBezTo>
                <a:cubicBezTo>
                  <a:pt x="4453" y="8"/>
                  <a:pt x="4465" y="0"/>
                  <a:pt x="4619" y="30"/>
                </a:cubicBezTo>
                <a:cubicBezTo>
                  <a:pt x="4632" y="33"/>
                  <a:pt x="4632" y="54"/>
                  <a:pt x="4642" y="64"/>
                </a:cubicBezTo>
                <a:cubicBezTo>
                  <a:pt x="4655" y="77"/>
                  <a:pt x="4671" y="89"/>
                  <a:pt x="4687" y="98"/>
                </a:cubicBezTo>
                <a:cubicBezTo>
                  <a:pt x="4727" y="121"/>
                  <a:pt x="4791" y="124"/>
                  <a:pt x="4834" y="131"/>
                </a:cubicBezTo>
                <a:cubicBezTo>
                  <a:pt x="4918" y="182"/>
                  <a:pt x="4970" y="268"/>
                  <a:pt x="5060" y="312"/>
                </a:cubicBezTo>
                <a:cubicBezTo>
                  <a:pt x="5101" y="353"/>
                  <a:pt x="5141" y="400"/>
                  <a:pt x="5173" y="448"/>
                </a:cubicBezTo>
                <a:cubicBezTo>
                  <a:pt x="5192" y="524"/>
                  <a:pt x="5216" y="600"/>
                  <a:pt x="5241" y="674"/>
                </a:cubicBezTo>
                <a:cubicBezTo>
                  <a:pt x="5246" y="690"/>
                  <a:pt x="5272" y="687"/>
                  <a:pt x="5286" y="696"/>
                </a:cubicBezTo>
                <a:cubicBezTo>
                  <a:pt x="5309" y="710"/>
                  <a:pt x="5354" y="741"/>
                  <a:pt x="5354" y="741"/>
                </a:cubicBezTo>
                <a:cubicBezTo>
                  <a:pt x="5417" y="838"/>
                  <a:pt x="5365" y="913"/>
                  <a:pt x="5274" y="945"/>
                </a:cubicBezTo>
                <a:cubicBezTo>
                  <a:pt x="5270" y="956"/>
                  <a:pt x="5269" y="968"/>
                  <a:pt x="5263" y="978"/>
                </a:cubicBezTo>
                <a:cubicBezTo>
                  <a:pt x="5254" y="991"/>
                  <a:pt x="5235" y="997"/>
                  <a:pt x="5229" y="1012"/>
                </a:cubicBezTo>
                <a:cubicBezTo>
                  <a:pt x="5220" y="1033"/>
                  <a:pt x="5225" y="1058"/>
                  <a:pt x="5218" y="1080"/>
                </a:cubicBezTo>
                <a:cubicBezTo>
                  <a:pt x="5192" y="1159"/>
                  <a:pt x="5103" y="1217"/>
                  <a:pt x="5037" y="1261"/>
                </a:cubicBezTo>
                <a:cubicBezTo>
                  <a:pt x="5008" y="1280"/>
                  <a:pt x="4969" y="1275"/>
                  <a:pt x="4936" y="1283"/>
                </a:cubicBezTo>
                <a:cubicBezTo>
                  <a:pt x="4706" y="1264"/>
                  <a:pt x="4479" y="1229"/>
                  <a:pt x="4247" y="1216"/>
                </a:cubicBezTo>
                <a:cubicBezTo>
                  <a:pt x="4198" y="1220"/>
                  <a:pt x="4149" y="1225"/>
                  <a:pt x="4100" y="1227"/>
                </a:cubicBezTo>
                <a:cubicBezTo>
                  <a:pt x="3946" y="1233"/>
                  <a:pt x="3791" y="1231"/>
                  <a:pt x="3637" y="1238"/>
                </a:cubicBezTo>
                <a:cubicBezTo>
                  <a:pt x="3610" y="1239"/>
                  <a:pt x="3585" y="1256"/>
                  <a:pt x="3558" y="1261"/>
                </a:cubicBezTo>
                <a:cubicBezTo>
                  <a:pt x="3469" y="1278"/>
                  <a:pt x="3377" y="1285"/>
                  <a:pt x="3287" y="1295"/>
                </a:cubicBezTo>
                <a:cubicBezTo>
                  <a:pt x="3239" y="1365"/>
                  <a:pt x="3275" y="1293"/>
                  <a:pt x="3275" y="1362"/>
                </a:cubicBezTo>
                <a:cubicBezTo>
                  <a:pt x="3275" y="1570"/>
                  <a:pt x="3102" y="1491"/>
                  <a:pt x="2914" y="1498"/>
                </a:cubicBezTo>
                <a:cubicBezTo>
                  <a:pt x="2726" y="1494"/>
                  <a:pt x="2537" y="1494"/>
                  <a:pt x="2349" y="1487"/>
                </a:cubicBezTo>
                <a:cubicBezTo>
                  <a:pt x="2225" y="1482"/>
                  <a:pt x="1977" y="1464"/>
                  <a:pt x="1977" y="1464"/>
                </a:cubicBezTo>
                <a:cubicBezTo>
                  <a:pt x="1845" y="1469"/>
                  <a:pt x="1713" y="1487"/>
                  <a:pt x="1581" y="1487"/>
                </a:cubicBezTo>
                <a:cubicBezTo>
                  <a:pt x="1468" y="1487"/>
                  <a:pt x="1355" y="1470"/>
                  <a:pt x="1242" y="1464"/>
                </a:cubicBezTo>
                <a:cubicBezTo>
                  <a:pt x="876" y="1470"/>
                  <a:pt x="502" y="1497"/>
                  <a:pt x="136" y="1475"/>
                </a:cubicBezTo>
                <a:cubicBezTo>
                  <a:pt x="54" y="1422"/>
                  <a:pt x="56" y="1332"/>
                  <a:pt x="113" y="1250"/>
                </a:cubicBezTo>
                <a:cubicBezTo>
                  <a:pt x="92" y="1186"/>
                  <a:pt x="119" y="1239"/>
                  <a:pt x="68" y="1204"/>
                </a:cubicBezTo>
                <a:cubicBezTo>
                  <a:pt x="55" y="1195"/>
                  <a:pt x="45" y="1181"/>
                  <a:pt x="34" y="1170"/>
                </a:cubicBezTo>
                <a:cubicBezTo>
                  <a:pt x="26" y="1148"/>
                  <a:pt x="19" y="1125"/>
                  <a:pt x="11" y="1103"/>
                </a:cubicBezTo>
                <a:cubicBezTo>
                  <a:pt x="7" y="1092"/>
                  <a:pt x="0" y="1069"/>
                  <a:pt x="0" y="1069"/>
                </a:cubicBezTo>
                <a:cubicBezTo>
                  <a:pt x="4" y="1054"/>
                  <a:pt x="6" y="1038"/>
                  <a:pt x="11" y="1024"/>
                </a:cubicBezTo>
                <a:cubicBezTo>
                  <a:pt x="17" y="1008"/>
                  <a:pt x="30" y="995"/>
                  <a:pt x="34" y="978"/>
                </a:cubicBezTo>
                <a:cubicBezTo>
                  <a:pt x="67" y="857"/>
                  <a:pt x="20" y="935"/>
                  <a:pt x="68" y="866"/>
                </a:cubicBezTo>
                <a:cubicBezTo>
                  <a:pt x="54" y="824"/>
                  <a:pt x="26" y="806"/>
                  <a:pt x="11" y="764"/>
                </a:cubicBezTo>
                <a:cubicBezTo>
                  <a:pt x="20" y="693"/>
                  <a:pt x="33" y="628"/>
                  <a:pt x="57" y="561"/>
                </a:cubicBezTo>
                <a:cubicBezTo>
                  <a:pt x="53" y="538"/>
                  <a:pt x="45" y="516"/>
                  <a:pt x="45" y="493"/>
                </a:cubicBezTo>
                <a:cubicBezTo>
                  <a:pt x="45" y="462"/>
                  <a:pt x="47" y="431"/>
                  <a:pt x="57" y="402"/>
                </a:cubicBezTo>
                <a:cubicBezTo>
                  <a:pt x="78" y="344"/>
                  <a:pt x="271" y="350"/>
                  <a:pt x="316" y="346"/>
                </a:cubicBezTo>
                <a:cubicBezTo>
                  <a:pt x="400" y="330"/>
                  <a:pt x="490" y="351"/>
                  <a:pt x="576" y="357"/>
                </a:cubicBezTo>
                <a:cubicBezTo>
                  <a:pt x="780" y="350"/>
                  <a:pt x="926" y="333"/>
                  <a:pt x="1118" y="346"/>
                </a:cubicBezTo>
                <a:cubicBezTo>
                  <a:pt x="1209" y="376"/>
                  <a:pt x="1125" y="353"/>
                  <a:pt x="1322" y="346"/>
                </a:cubicBezTo>
                <a:cubicBezTo>
                  <a:pt x="2395" y="309"/>
                  <a:pt x="1357" y="355"/>
                  <a:pt x="2056" y="323"/>
                </a:cubicBezTo>
                <a:cubicBezTo>
                  <a:pt x="2228" y="329"/>
                  <a:pt x="2423" y="354"/>
                  <a:pt x="2598" y="335"/>
                </a:cubicBezTo>
                <a:cubicBezTo>
                  <a:pt x="2836" y="360"/>
                  <a:pt x="3104" y="363"/>
                  <a:pt x="3343" y="402"/>
                </a:cubicBezTo>
                <a:cubicBezTo>
                  <a:pt x="3374" y="394"/>
                  <a:pt x="3402" y="372"/>
                  <a:pt x="3434" y="369"/>
                </a:cubicBezTo>
                <a:cubicBezTo>
                  <a:pt x="3464" y="367"/>
                  <a:pt x="3494" y="376"/>
                  <a:pt x="3524" y="380"/>
                </a:cubicBezTo>
                <a:cubicBezTo>
                  <a:pt x="3601" y="355"/>
                  <a:pt x="3506" y="380"/>
                  <a:pt x="3626" y="380"/>
                </a:cubicBezTo>
                <a:cubicBezTo>
                  <a:pt x="3653" y="380"/>
                  <a:pt x="3679" y="373"/>
                  <a:pt x="3705" y="369"/>
                </a:cubicBezTo>
                <a:cubicBezTo>
                  <a:pt x="3766" y="347"/>
                  <a:pt x="3897" y="335"/>
                  <a:pt x="3897" y="335"/>
                </a:cubicBezTo>
                <a:cubicBezTo>
                  <a:pt x="3945" y="318"/>
                  <a:pt x="3939" y="295"/>
                  <a:pt x="3987" y="278"/>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497" name="Freeform 17"/>
          <p:cNvSpPr>
            <a:spLocks/>
          </p:cNvSpPr>
          <p:nvPr/>
        </p:nvSpPr>
        <p:spPr bwMode="auto">
          <a:xfrm>
            <a:off x="280988" y="4389438"/>
            <a:ext cx="8629650" cy="1239837"/>
          </a:xfrm>
          <a:custGeom>
            <a:avLst/>
            <a:gdLst>
              <a:gd name="T0" fmla="*/ 26 w 5436"/>
              <a:gd name="T1" fmla="*/ 488 h 781"/>
              <a:gd name="T2" fmla="*/ 94 w 5436"/>
              <a:gd name="T3" fmla="*/ 341 h 781"/>
              <a:gd name="T4" fmla="*/ 309 w 5436"/>
              <a:gd name="T5" fmla="*/ 296 h 781"/>
              <a:gd name="T6" fmla="*/ 1020 w 5436"/>
              <a:gd name="T7" fmla="*/ 330 h 781"/>
              <a:gd name="T8" fmla="*/ 2014 w 5436"/>
              <a:gd name="T9" fmla="*/ 318 h 781"/>
              <a:gd name="T10" fmla="*/ 3155 w 5436"/>
              <a:gd name="T11" fmla="*/ 284 h 781"/>
              <a:gd name="T12" fmla="*/ 3223 w 5436"/>
              <a:gd name="T13" fmla="*/ 273 h 781"/>
              <a:gd name="T14" fmla="*/ 3268 w 5436"/>
              <a:gd name="T15" fmla="*/ 205 h 781"/>
              <a:gd name="T16" fmla="*/ 3290 w 5436"/>
              <a:gd name="T17" fmla="*/ 171 h 781"/>
              <a:gd name="T18" fmla="*/ 3324 w 5436"/>
              <a:gd name="T19" fmla="*/ 104 h 781"/>
              <a:gd name="T20" fmla="*/ 3482 w 5436"/>
              <a:gd name="T21" fmla="*/ 59 h 781"/>
              <a:gd name="T22" fmla="*/ 4657 w 5436"/>
              <a:gd name="T23" fmla="*/ 59 h 781"/>
              <a:gd name="T24" fmla="*/ 4725 w 5436"/>
              <a:gd name="T25" fmla="*/ 36 h 781"/>
              <a:gd name="T26" fmla="*/ 4792 w 5436"/>
              <a:gd name="T27" fmla="*/ 2 h 781"/>
              <a:gd name="T28" fmla="*/ 4962 w 5436"/>
              <a:gd name="T29" fmla="*/ 47 h 781"/>
              <a:gd name="T30" fmla="*/ 5165 w 5436"/>
              <a:gd name="T31" fmla="*/ 59 h 781"/>
              <a:gd name="T32" fmla="*/ 5323 w 5436"/>
              <a:gd name="T33" fmla="*/ 104 h 781"/>
              <a:gd name="T34" fmla="*/ 5391 w 5436"/>
              <a:gd name="T35" fmla="*/ 273 h 781"/>
              <a:gd name="T36" fmla="*/ 5436 w 5436"/>
              <a:gd name="T37" fmla="*/ 341 h 781"/>
              <a:gd name="T38" fmla="*/ 5425 w 5436"/>
              <a:gd name="T39" fmla="*/ 431 h 781"/>
              <a:gd name="T40" fmla="*/ 5041 w 5436"/>
              <a:gd name="T41" fmla="*/ 510 h 781"/>
              <a:gd name="T42" fmla="*/ 4928 w 5436"/>
              <a:gd name="T43" fmla="*/ 499 h 781"/>
              <a:gd name="T44" fmla="*/ 4770 w 5436"/>
              <a:gd name="T45" fmla="*/ 488 h 781"/>
              <a:gd name="T46" fmla="*/ 4668 w 5436"/>
              <a:gd name="T47" fmla="*/ 476 h 781"/>
              <a:gd name="T48" fmla="*/ 3143 w 5436"/>
              <a:gd name="T49" fmla="*/ 533 h 781"/>
              <a:gd name="T50" fmla="*/ 2296 w 5436"/>
              <a:gd name="T51" fmla="*/ 522 h 781"/>
              <a:gd name="T52" fmla="*/ 1833 w 5436"/>
              <a:gd name="T53" fmla="*/ 476 h 781"/>
              <a:gd name="T54" fmla="*/ 1449 w 5436"/>
              <a:gd name="T55" fmla="*/ 488 h 781"/>
              <a:gd name="T56" fmla="*/ 1167 w 5436"/>
              <a:gd name="T57" fmla="*/ 510 h 781"/>
              <a:gd name="T58" fmla="*/ 1122 w 5436"/>
              <a:gd name="T59" fmla="*/ 522 h 781"/>
              <a:gd name="T60" fmla="*/ 1054 w 5436"/>
              <a:gd name="T61" fmla="*/ 544 h 781"/>
              <a:gd name="T62" fmla="*/ 1031 w 5436"/>
              <a:gd name="T63" fmla="*/ 578 h 781"/>
              <a:gd name="T64" fmla="*/ 1020 w 5436"/>
              <a:gd name="T65" fmla="*/ 725 h 781"/>
              <a:gd name="T66" fmla="*/ 885 w 5436"/>
              <a:gd name="T67" fmla="*/ 781 h 781"/>
              <a:gd name="T68" fmla="*/ 230 w 5436"/>
              <a:gd name="T69" fmla="*/ 736 h 781"/>
              <a:gd name="T70" fmla="*/ 38 w 5436"/>
              <a:gd name="T71" fmla="*/ 691 h 781"/>
              <a:gd name="T72" fmla="*/ 4 w 5436"/>
              <a:gd name="T73" fmla="*/ 657 h 781"/>
              <a:gd name="T74" fmla="*/ 15 w 5436"/>
              <a:gd name="T75" fmla="*/ 623 h 781"/>
              <a:gd name="T76" fmla="*/ 4 w 5436"/>
              <a:gd name="T77" fmla="*/ 544 h 781"/>
              <a:gd name="T78" fmla="*/ 26 w 5436"/>
              <a:gd name="T79" fmla="*/ 488 h 7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436"/>
              <a:gd name="T121" fmla="*/ 0 h 781"/>
              <a:gd name="T122" fmla="*/ 5436 w 5436"/>
              <a:gd name="T123" fmla="*/ 781 h 7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436" h="781">
                <a:moveTo>
                  <a:pt x="26" y="488"/>
                </a:moveTo>
                <a:cubicBezTo>
                  <a:pt x="43" y="424"/>
                  <a:pt x="55" y="400"/>
                  <a:pt x="94" y="341"/>
                </a:cubicBezTo>
                <a:cubicBezTo>
                  <a:pt x="111" y="315"/>
                  <a:pt x="303" y="297"/>
                  <a:pt x="309" y="296"/>
                </a:cubicBezTo>
                <a:cubicBezTo>
                  <a:pt x="574" y="301"/>
                  <a:pt x="779" y="287"/>
                  <a:pt x="1020" y="330"/>
                </a:cubicBezTo>
                <a:cubicBezTo>
                  <a:pt x="1368" y="318"/>
                  <a:pt x="1660" y="311"/>
                  <a:pt x="2014" y="318"/>
                </a:cubicBezTo>
                <a:cubicBezTo>
                  <a:pt x="2417" y="307"/>
                  <a:pt x="2737" y="291"/>
                  <a:pt x="3155" y="284"/>
                </a:cubicBezTo>
                <a:cubicBezTo>
                  <a:pt x="3178" y="280"/>
                  <a:pt x="3204" y="286"/>
                  <a:pt x="3223" y="273"/>
                </a:cubicBezTo>
                <a:cubicBezTo>
                  <a:pt x="3245" y="257"/>
                  <a:pt x="3253" y="228"/>
                  <a:pt x="3268" y="205"/>
                </a:cubicBezTo>
                <a:cubicBezTo>
                  <a:pt x="3275" y="194"/>
                  <a:pt x="3285" y="184"/>
                  <a:pt x="3290" y="171"/>
                </a:cubicBezTo>
                <a:cubicBezTo>
                  <a:pt x="3296" y="154"/>
                  <a:pt x="3308" y="114"/>
                  <a:pt x="3324" y="104"/>
                </a:cubicBezTo>
                <a:cubicBezTo>
                  <a:pt x="3363" y="79"/>
                  <a:pt x="3435" y="68"/>
                  <a:pt x="3482" y="59"/>
                </a:cubicBezTo>
                <a:cubicBezTo>
                  <a:pt x="3964" y="79"/>
                  <a:pt x="3963" y="83"/>
                  <a:pt x="4657" y="59"/>
                </a:cubicBezTo>
                <a:cubicBezTo>
                  <a:pt x="4681" y="58"/>
                  <a:pt x="4725" y="36"/>
                  <a:pt x="4725" y="36"/>
                </a:cubicBezTo>
                <a:cubicBezTo>
                  <a:pt x="4738" y="27"/>
                  <a:pt x="4772" y="0"/>
                  <a:pt x="4792" y="2"/>
                </a:cubicBezTo>
                <a:cubicBezTo>
                  <a:pt x="4848" y="9"/>
                  <a:pt x="4905" y="41"/>
                  <a:pt x="4962" y="47"/>
                </a:cubicBezTo>
                <a:cubicBezTo>
                  <a:pt x="5029" y="54"/>
                  <a:pt x="5097" y="55"/>
                  <a:pt x="5165" y="59"/>
                </a:cubicBezTo>
                <a:cubicBezTo>
                  <a:pt x="5238" y="68"/>
                  <a:pt x="5267" y="66"/>
                  <a:pt x="5323" y="104"/>
                </a:cubicBezTo>
                <a:cubicBezTo>
                  <a:pt x="5351" y="158"/>
                  <a:pt x="5362" y="220"/>
                  <a:pt x="5391" y="273"/>
                </a:cubicBezTo>
                <a:cubicBezTo>
                  <a:pt x="5404" y="297"/>
                  <a:pt x="5436" y="341"/>
                  <a:pt x="5436" y="341"/>
                </a:cubicBezTo>
                <a:cubicBezTo>
                  <a:pt x="5432" y="371"/>
                  <a:pt x="5435" y="403"/>
                  <a:pt x="5425" y="431"/>
                </a:cubicBezTo>
                <a:cubicBezTo>
                  <a:pt x="5384" y="545"/>
                  <a:pt x="5046" y="510"/>
                  <a:pt x="5041" y="510"/>
                </a:cubicBezTo>
                <a:cubicBezTo>
                  <a:pt x="4992" y="527"/>
                  <a:pt x="4975" y="504"/>
                  <a:pt x="4928" y="499"/>
                </a:cubicBezTo>
                <a:cubicBezTo>
                  <a:pt x="4876" y="493"/>
                  <a:pt x="4823" y="493"/>
                  <a:pt x="4770" y="488"/>
                </a:cubicBezTo>
                <a:cubicBezTo>
                  <a:pt x="4736" y="485"/>
                  <a:pt x="4702" y="480"/>
                  <a:pt x="4668" y="476"/>
                </a:cubicBezTo>
                <a:cubicBezTo>
                  <a:pt x="4156" y="484"/>
                  <a:pt x="3653" y="507"/>
                  <a:pt x="3143" y="533"/>
                </a:cubicBezTo>
                <a:cubicBezTo>
                  <a:pt x="2860" y="519"/>
                  <a:pt x="2578" y="542"/>
                  <a:pt x="2296" y="522"/>
                </a:cubicBezTo>
                <a:cubicBezTo>
                  <a:pt x="2206" y="489"/>
                  <a:pt x="1950" y="486"/>
                  <a:pt x="1833" y="476"/>
                </a:cubicBezTo>
                <a:cubicBezTo>
                  <a:pt x="1702" y="522"/>
                  <a:pt x="1608" y="494"/>
                  <a:pt x="1449" y="488"/>
                </a:cubicBezTo>
                <a:cubicBezTo>
                  <a:pt x="1351" y="462"/>
                  <a:pt x="1261" y="485"/>
                  <a:pt x="1167" y="510"/>
                </a:cubicBezTo>
                <a:cubicBezTo>
                  <a:pt x="1152" y="514"/>
                  <a:pt x="1137" y="518"/>
                  <a:pt x="1122" y="522"/>
                </a:cubicBezTo>
                <a:cubicBezTo>
                  <a:pt x="1099" y="529"/>
                  <a:pt x="1054" y="544"/>
                  <a:pt x="1054" y="544"/>
                </a:cubicBezTo>
                <a:cubicBezTo>
                  <a:pt x="1046" y="555"/>
                  <a:pt x="1034" y="565"/>
                  <a:pt x="1031" y="578"/>
                </a:cubicBezTo>
                <a:cubicBezTo>
                  <a:pt x="1022" y="626"/>
                  <a:pt x="1039" y="680"/>
                  <a:pt x="1020" y="725"/>
                </a:cubicBezTo>
                <a:cubicBezTo>
                  <a:pt x="1001" y="771"/>
                  <a:pt x="922" y="775"/>
                  <a:pt x="885" y="781"/>
                </a:cubicBezTo>
                <a:cubicBezTo>
                  <a:pt x="666" y="772"/>
                  <a:pt x="448" y="760"/>
                  <a:pt x="230" y="736"/>
                </a:cubicBezTo>
                <a:cubicBezTo>
                  <a:pt x="163" y="720"/>
                  <a:pt x="107" y="701"/>
                  <a:pt x="38" y="691"/>
                </a:cubicBezTo>
                <a:cubicBezTo>
                  <a:pt x="27" y="680"/>
                  <a:pt x="9" y="672"/>
                  <a:pt x="4" y="657"/>
                </a:cubicBezTo>
                <a:cubicBezTo>
                  <a:pt x="0" y="646"/>
                  <a:pt x="15" y="635"/>
                  <a:pt x="15" y="623"/>
                </a:cubicBezTo>
                <a:cubicBezTo>
                  <a:pt x="15" y="596"/>
                  <a:pt x="8" y="570"/>
                  <a:pt x="4" y="544"/>
                </a:cubicBezTo>
                <a:cubicBezTo>
                  <a:pt x="27" y="472"/>
                  <a:pt x="26" y="452"/>
                  <a:pt x="26" y="488"/>
                </a:cubicBez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487" name="Freeform 7"/>
          <p:cNvSpPr>
            <a:spLocks/>
          </p:cNvSpPr>
          <p:nvPr/>
        </p:nvSpPr>
        <p:spPr bwMode="auto">
          <a:xfrm>
            <a:off x="141288" y="2546350"/>
            <a:ext cx="6459537" cy="519113"/>
          </a:xfrm>
          <a:custGeom>
            <a:avLst/>
            <a:gdLst>
              <a:gd name="T0" fmla="*/ 205 w 4069"/>
              <a:gd name="T1" fmla="*/ 34 h 327"/>
              <a:gd name="T2" fmla="*/ 103 w 4069"/>
              <a:gd name="T3" fmla="*/ 68 h 327"/>
              <a:gd name="T4" fmla="*/ 69 w 4069"/>
              <a:gd name="T5" fmla="*/ 79 h 327"/>
              <a:gd name="T6" fmla="*/ 58 w 4069"/>
              <a:gd name="T7" fmla="*/ 113 h 327"/>
              <a:gd name="T8" fmla="*/ 24 w 4069"/>
              <a:gd name="T9" fmla="*/ 135 h 327"/>
              <a:gd name="T10" fmla="*/ 171 w 4069"/>
              <a:gd name="T11" fmla="*/ 293 h 327"/>
              <a:gd name="T12" fmla="*/ 577 w 4069"/>
              <a:gd name="T13" fmla="*/ 316 h 327"/>
              <a:gd name="T14" fmla="*/ 1345 w 4069"/>
              <a:gd name="T15" fmla="*/ 327 h 327"/>
              <a:gd name="T16" fmla="*/ 1944 w 4069"/>
              <a:gd name="T17" fmla="*/ 293 h 327"/>
              <a:gd name="T18" fmla="*/ 2012 w 4069"/>
              <a:gd name="T19" fmla="*/ 260 h 327"/>
              <a:gd name="T20" fmla="*/ 2204 w 4069"/>
              <a:gd name="T21" fmla="*/ 293 h 327"/>
              <a:gd name="T22" fmla="*/ 2543 w 4069"/>
              <a:gd name="T23" fmla="*/ 327 h 327"/>
              <a:gd name="T24" fmla="*/ 2599 w 4069"/>
              <a:gd name="T25" fmla="*/ 316 h 327"/>
              <a:gd name="T26" fmla="*/ 2633 w 4069"/>
              <a:gd name="T27" fmla="*/ 293 h 327"/>
              <a:gd name="T28" fmla="*/ 2712 w 4069"/>
              <a:gd name="T29" fmla="*/ 282 h 327"/>
              <a:gd name="T30" fmla="*/ 3638 w 4069"/>
              <a:gd name="T31" fmla="*/ 293 h 327"/>
              <a:gd name="T32" fmla="*/ 4011 w 4069"/>
              <a:gd name="T33" fmla="*/ 293 h 327"/>
              <a:gd name="T34" fmla="*/ 4022 w 4069"/>
              <a:gd name="T35" fmla="*/ 260 h 327"/>
              <a:gd name="T36" fmla="*/ 4045 w 4069"/>
              <a:gd name="T37" fmla="*/ 226 h 327"/>
              <a:gd name="T38" fmla="*/ 4045 w 4069"/>
              <a:gd name="T39" fmla="*/ 135 h 327"/>
              <a:gd name="T40" fmla="*/ 3966 w 4069"/>
              <a:gd name="T41" fmla="*/ 113 h 327"/>
              <a:gd name="T42" fmla="*/ 3683 w 4069"/>
              <a:gd name="T43" fmla="*/ 101 h 327"/>
              <a:gd name="T44" fmla="*/ 2735 w 4069"/>
              <a:gd name="T45" fmla="*/ 56 h 327"/>
              <a:gd name="T46" fmla="*/ 1662 w 4069"/>
              <a:gd name="T47" fmla="*/ 56 h 327"/>
              <a:gd name="T48" fmla="*/ 114 w 4069"/>
              <a:gd name="T49" fmla="*/ 56 h 3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69"/>
              <a:gd name="T76" fmla="*/ 0 h 327"/>
              <a:gd name="T77" fmla="*/ 4069 w 4069"/>
              <a:gd name="T78" fmla="*/ 327 h 3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69" h="327">
                <a:moveTo>
                  <a:pt x="205" y="34"/>
                </a:moveTo>
                <a:cubicBezTo>
                  <a:pt x="171" y="45"/>
                  <a:pt x="137" y="57"/>
                  <a:pt x="103" y="68"/>
                </a:cubicBezTo>
                <a:cubicBezTo>
                  <a:pt x="92" y="72"/>
                  <a:pt x="69" y="79"/>
                  <a:pt x="69" y="79"/>
                </a:cubicBezTo>
                <a:cubicBezTo>
                  <a:pt x="65" y="90"/>
                  <a:pt x="65" y="104"/>
                  <a:pt x="58" y="113"/>
                </a:cubicBezTo>
                <a:cubicBezTo>
                  <a:pt x="50" y="124"/>
                  <a:pt x="28" y="122"/>
                  <a:pt x="24" y="135"/>
                </a:cubicBezTo>
                <a:cubicBezTo>
                  <a:pt x="0" y="219"/>
                  <a:pt x="107" y="280"/>
                  <a:pt x="171" y="293"/>
                </a:cubicBezTo>
                <a:cubicBezTo>
                  <a:pt x="299" y="319"/>
                  <a:pt x="465" y="314"/>
                  <a:pt x="577" y="316"/>
                </a:cubicBezTo>
                <a:cubicBezTo>
                  <a:pt x="833" y="321"/>
                  <a:pt x="1089" y="323"/>
                  <a:pt x="1345" y="327"/>
                </a:cubicBezTo>
                <a:cubicBezTo>
                  <a:pt x="1547" y="319"/>
                  <a:pt x="1742" y="303"/>
                  <a:pt x="1944" y="293"/>
                </a:cubicBezTo>
                <a:cubicBezTo>
                  <a:pt x="1968" y="285"/>
                  <a:pt x="1987" y="259"/>
                  <a:pt x="2012" y="260"/>
                </a:cubicBezTo>
                <a:cubicBezTo>
                  <a:pt x="2077" y="263"/>
                  <a:pt x="2140" y="284"/>
                  <a:pt x="2204" y="293"/>
                </a:cubicBezTo>
                <a:cubicBezTo>
                  <a:pt x="2422" y="325"/>
                  <a:pt x="2309" y="313"/>
                  <a:pt x="2543" y="327"/>
                </a:cubicBezTo>
                <a:cubicBezTo>
                  <a:pt x="2562" y="323"/>
                  <a:pt x="2581" y="323"/>
                  <a:pt x="2599" y="316"/>
                </a:cubicBezTo>
                <a:cubicBezTo>
                  <a:pt x="2612" y="311"/>
                  <a:pt x="2620" y="297"/>
                  <a:pt x="2633" y="293"/>
                </a:cubicBezTo>
                <a:cubicBezTo>
                  <a:pt x="2658" y="285"/>
                  <a:pt x="2686" y="286"/>
                  <a:pt x="2712" y="282"/>
                </a:cubicBezTo>
                <a:cubicBezTo>
                  <a:pt x="3021" y="296"/>
                  <a:pt x="3329" y="280"/>
                  <a:pt x="3638" y="293"/>
                </a:cubicBezTo>
                <a:cubicBezTo>
                  <a:pt x="3770" y="304"/>
                  <a:pt x="3874" y="319"/>
                  <a:pt x="4011" y="293"/>
                </a:cubicBezTo>
                <a:cubicBezTo>
                  <a:pt x="4022" y="291"/>
                  <a:pt x="4017" y="270"/>
                  <a:pt x="4022" y="260"/>
                </a:cubicBezTo>
                <a:cubicBezTo>
                  <a:pt x="4028" y="248"/>
                  <a:pt x="4037" y="237"/>
                  <a:pt x="4045" y="226"/>
                </a:cubicBezTo>
                <a:cubicBezTo>
                  <a:pt x="4055" y="194"/>
                  <a:pt x="4069" y="171"/>
                  <a:pt x="4045" y="135"/>
                </a:cubicBezTo>
                <a:cubicBezTo>
                  <a:pt x="4030" y="112"/>
                  <a:pt x="3993" y="115"/>
                  <a:pt x="3966" y="113"/>
                </a:cubicBezTo>
                <a:cubicBezTo>
                  <a:pt x="3872" y="106"/>
                  <a:pt x="3777" y="105"/>
                  <a:pt x="3683" y="101"/>
                </a:cubicBezTo>
                <a:cubicBezTo>
                  <a:pt x="3368" y="70"/>
                  <a:pt x="3050" y="77"/>
                  <a:pt x="2735" y="56"/>
                </a:cubicBezTo>
                <a:cubicBezTo>
                  <a:pt x="2387" y="0"/>
                  <a:pt x="2015" y="47"/>
                  <a:pt x="1662" y="56"/>
                </a:cubicBezTo>
                <a:cubicBezTo>
                  <a:pt x="1146" y="36"/>
                  <a:pt x="630" y="56"/>
                  <a:pt x="114" y="56"/>
                </a:cubicBezTo>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462" name="Text Box 2"/>
          <p:cNvSpPr txBox="1">
            <a:spLocks noChangeArrowheads="1"/>
          </p:cNvSpPr>
          <p:nvPr/>
        </p:nvSpPr>
        <p:spPr bwMode="auto">
          <a:xfrm>
            <a:off x="381000" y="1616075"/>
            <a:ext cx="68437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dirty="0"/>
              <a:t>Darling, Nancy. “Peer Pressure is not Peer Influence.”</a:t>
            </a:r>
          </a:p>
          <a:p>
            <a:pPr algn="l" eaLnBrk="1" hangingPunct="1"/>
            <a:r>
              <a:rPr lang="en-US" dirty="0"/>
              <a:t>        </a:t>
            </a:r>
            <a:r>
              <a:rPr lang="en-US" i="1" dirty="0"/>
              <a:t>Principal</a:t>
            </a:r>
            <a:r>
              <a:rPr lang="en-US" dirty="0"/>
              <a:t> Sept./Oct. 2002: 67-69. Print.</a:t>
            </a:r>
          </a:p>
        </p:txBody>
      </p:sp>
      <p:sp>
        <p:nvSpPr>
          <p:cNvPr id="19463" name="Text Box 3"/>
          <p:cNvSpPr txBox="1">
            <a:spLocks noChangeArrowheads="1"/>
          </p:cNvSpPr>
          <p:nvPr/>
        </p:nvSpPr>
        <p:spPr bwMode="auto">
          <a:xfrm>
            <a:off x="344488" y="2581275"/>
            <a:ext cx="879951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dirty="0"/>
              <a:t>Darling, a professor of education at Bard College, writes that </a:t>
            </a:r>
          </a:p>
          <a:p>
            <a:pPr algn="l" eaLnBrk="1" hangingPunct="1"/>
            <a:r>
              <a:rPr lang="en-US" dirty="0"/>
              <a:t>adolescents are most often influenced not by what their friends </a:t>
            </a:r>
          </a:p>
          <a:p>
            <a:pPr algn="l" eaLnBrk="1" hangingPunct="1"/>
            <a:r>
              <a:rPr lang="en-US" dirty="0"/>
              <a:t>do or say, but how they think their friends will react to a situation. </a:t>
            </a:r>
          </a:p>
          <a:p>
            <a:pPr algn="l" eaLnBrk="1" hangingPunct="1"/>
            <a:r>
              <a:rPr lang="en-US" dirty="0"/>
              <a:t>Darling asserts that by providing positive information, involving all students, and grouping students differently, schools can provide opportunities to reinforce positive values. The idea of preconceived </a:t>
            </a:r>
          </a:p>
          <a:p>
            <a:pPr algn="l" eaLnBrk="1" hangingPunct="1"/>
            <a:r>
              <a:rPr lang="en-US" dirty="0"/>
              <a:t>notions of peer reaction is better addressed here than in other sources </a:t>
            </a:r>
          </a:p>
          <a:p>
            <a:pPr algn="l" eaLnBrk="1" hangingPunct="1"/>
            <a:r>
              <a:rPr lang="en-US" dirty="0"/>
              <a:t>that I found.  </a:t>
            </a:r>
          </a:p>
        </p:txBody>
      </p:sp>
      <p:sp>
        <p:nvSpPr>
          <p:cNvPr id="19464" name="Rectangle 21"/>
          <p:cNvSpPr>
            <a:spLocks noGrp="1" noChangeArrowheads="1"/>
          </p:cNvSpPr>
          <p:nvPr>
            <p:ph type="title" idx="4294967295"/>
          </p:nvPr>
        </p:nvSpPr>
        <p:spPr>
          <a:xfrm>
            <a:off x="609600" y="304800"/>
            <a:ext cx="7772400" cy="1143000"/>
          </a:xfrm>
        </p:spPr>
        <p:txBody>
          <a:bodyPr/>
          <a:lstStyle/>
          <a:p>
            <a:pPr eaLnBrk="1" hangingPunct="1"/>
            <a:r>
              <a:rPr lang="en-US" sz="3600" b="1" smtClean="0">
                <a:solidFill>
                  <a:schemeClr val="tx1"/>
                </a:solidFill>
              </a:rPr>
              <a:t>A Sample Annotated Entry</a:t>
            </a:r>
            <a:br>
              <a:rPr lang="en-US" sz="3600" b="1" smtClean="0">
                <a:solidFill>
                  <a:schemeClr val="tx1"/>
                </a:solidFill>
              </a:rPr>
            </a:br>
            <a:endParaRPr lang="en-US" smtClean="0"/>
          </a:p>
        </p:txBody>
      </p:sp>
    </p:spTree>
    <p:extLst>
      <p:ext uri="{BB962C8B-B14F-4D97-AF65-F5344CB8AC3E}">
        <p14:creationId xmlns:p14="http://schemas.microsoft.com/office/powerpoint/2010/main" val="922552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dissolve">
                                      <p:cBhvr>
                                        <p:cTn id="7" dur="500"/>
                                        <p:tgtEl>
                                          <p:spTgt spid="204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489"/>
                                        </p:tgtEl>
                                        <p:attrNameLst>
                                          <p:attrName>style.visibility</p:attrName>
                                        </p:attrNameLst>
                                      </p:cBhvr>
                                      <p:to>
                                        <p:strVal val="visible"/>
                                      </p:to>
                                    </p:set>
                                    <p:animEffect transition="in" filter="dissolve">
                                      <p:cBhvr>
                                        <p:cTn id="12" dur="500"/>
                                        <p:tgtEl>
                                          <p:spTgt spid="204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497"/>
                                        </p:tgtEl>
                                        <p:attrNameLst>
                                          <p:attrName>style.visibility</p:attrName>
                                        </p:attrNameLst>
                                      </p:cBhvr>
                                      <p:to>
                                        <p:strVal val="visible"/>
                                      </p:to>
                                    </p:set>
                                    <p:animEffect transition="in" filter="dissolve">
                                      <p:cBhvr>
                                        <p:cTn id="17" dur="500"/>
                                        <p:tgtEl>
                                          <p:spTgt spid="20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animBg="1"/>
      <p:bldP spid="20497" grpId="0" animBg="1"/>
      <p:bldP spid="2048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a:t>
            </a:r>
            <a:endParaRPr lang="en-US" dirty="0"/>
          </a:p>
        </p:txBody>
      </p:sp>
      <p:sp>
        <p:nvSpPr>
          <p:cNvPr id="3" name="Content Placeholder 2"/>
          <p:cNvSpPr>
            <a:spLocks noGrp="1"/>
          </p:cNvSpPr>
          <p:nvPr>
            <p:ph idx="1"/>
          </p:nvPr>
        </p:nvSpPr>
        <p:spPr/>
        <p:txBody>
          <a:bodyPr/>
          <a:lstStyle/>
          <a:p>
            <a:r>
              <a:rPr lang="en-US" dirty="0" smtClean="0"/>
              <a:t>Record your reaction to the source</a:t>
            </a:r>
          </a:p>
          <a:p>
            <a:r>
              <a:rPr lang="en-US" i="1" dirty="0" smtClean="0"/>
              <a:t>How did it help you in your research?</a:t>
            </a:r>
            <a:r>
              <a:rPr lang="en-US" i="1" dirty="0"/>
              <a:t> </a:t>
            </a:r>
            <a:endParaRPr lang="en-US" i="1" dirty="0" smtClean="0"/>
          </a:p>
          <a:p>
            <a:r>
              <a:rPr lang="en-US" i="1" dirty="0" smtClean="0"/>
              <a:t>What was beneficial to your project?</a:t>
            </a:r>
          </a:p>
          <a:p>
            <a:r>
              <a:rPr lang="en-US" i="1" dirty="0" smtClean="0"/>
              <a:t>What did you take away</a:t>
            </a:r>
          </a:p>
          <a:p>
            <a:pPr marL="0" indent="0">
              <a:buNone/>
            </a:pPr>
            <a:endParaRPr lang="en-US" dirty="0"/>
          </a:p>
        </p:txBody>
      </p:sp>
      <p:pic>
        <p:nvPicPr>
          <p:cNvPr id="39938" name="Picture 2" descr="C:\Users\Mary Ann's\AppData\Local\Microsoft\Windows\Temporary Internet Files\Content.IE5\UZ7KLS5M\MP90043100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199" y="3847290"/>
            <a:ext cx="2360999" cy="2984770"/>
          </a:xfrm>
          <a:prstGeom prst="rect">
            <a:avLst/>
          </a:prstGeom>
          <a:noFill/>
          <a:extLst>
            <a:ext uri="{909E8E84-426E-40DD-AFC4-6F175D3DCCD1}">
              <a14:hiddenFill xmlns:a14="http://schemas.microsoft.com/office/drawing/2010/main">
                <a:solidFill>
                  <a:srgbClr val="FFFFFF"/>
                </a:solidFill>
              </a14:hiddenFill>
            </a:ext>
          </a:extLst>
        </p:spPr>
      </p:pic>
      <p:pic>
        <p:nvPicPr>
          <p:cNvPr id="39939" name="Picture 3" descr="C:\Users\Mary Ann's\AppData\Local\Microsoft\Windows\Temporary Internet Files\Content.IE5\K5UOOT1E\MP90043125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0460" y="4330841"/>
            <a:ext cx="2971800" cy="2152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82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arn(inVertical)">
                                      <p:cBhvr>
                                        <p:cTn id="16" dur="500"/>
                                        <p:tgtEl>
                                          <p:spTgt spid="3">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9" name="Freeform 9"/>
          <p:cNvSpPr>
            <a:spLocks/>
          </p:cNvSpPr>
          <p:nvPr/>
        </p:nvSpPr>
        <p:spPr bwMode="auto">
          <a:xfrm>
            <a:off x="250825" y="2438400"/>
            <a:ext cx="8599488" cy="2492375"/>
          </a:xfrm>
          <a:custGeom>
            <a:avLst/>
            <a:gdLst>
              <a:gd name="T0" fmla="*/ 3987 w 5417"/>
              <a:gd name="T1" fmla="*/ 278 h 1570"/>
              <a:gd name="T2" fmla="*/ 4055 w 5417"/>
              <a:gd name="T3" fmla="*/ 98 h 1570"/>
              <a:gd name="T4" fmla="*/ 4348 w 5417"/>
              <a:gd name="T5" fmla="*/ 30 h 1570"/>
              <a:gd name="T6" fmla="*/ 4619 w 5417"/>
              <a:gd name="T7" fmla="*/ 30 h 1570"/>
              <a:gd name="T8" fmla="*/ 4642 w 5417"/>
              <a:gd name="T9" fmla="*/ 64 h 1570"/>
              <a:gd name="T10" fmla="*/ 4687 w 5417"/>
              <a:gd name="T11" fmla="*/ 98 h 1570"/>
              <a:gd name="T12" fmla="*/ 4834 w 5417"/>
              <a:gd name="T13" fmla="*/ 131 h 1570"/>
              <a:gd name="T14" fmla="*/ 5060 w 5417"/>
              <a:gd name="T15" fmla="*/ 312 h 1570"/>
              <a:gd name="T16" fmla="*/ 5173 w 5417"/>
              <a:gd name="T17" fmla="*/ 448 h 1570"/>
              <a:gd name="T18" fmla="*/ 5241 w 5417"/>
              <a:gd name="T19" fmla="*/ 674 h 1570"/>
              <a:gd name="T20" fmla="*/ 5286 w 5417"/>
              <a:gd name="T21" fmla="*/ 696 h 1570"/>
              <a:gd name="T22" fmla="*/ 5354 w 5417"/>
              <a:gd name="T23" fmla="*/ 741 h 1570"/>
              <a:gd name="T24" fmla="*/ 5274 w 5417"/>
              <a:gd name="T25" fmla="*/ 945 h 1570"/>
              <a:gd name="T26" fmla="*/ 5263 w 5417"/>
              <a:gd name="T27" fmla="*/ 978 h 1570"/>
              <a:gd name="T28" fmla="*/ 5229 w 5417"/>
              <a:gd name="T29" fmla="*/ 1012 h 1570"/>
              <a:gd name="T30" fmla="*/ 5218 w 5417"/>
              <a:gd name="T31" fmla="*/ 1080 h 1570"/>
              <a:gd name="T32" fmla="*/ 5037 w 5417"/>
              <a:gd name="T33" fmla="*/ 1261 h 1570"/>
              <a:gd name="T34" fmla="*/ 4936 w 5417"/>
              <a:gd name="T35" fmla="*/ 1283 h 1570"/>
              <a:gd name="T36" fmla="*/ 4247 w 5417"/>
              <a:gd name="T37" fmla="*/ 1216 h 1570"/>
              <a:gd name="T38" fmla="*/ 4100 w 5417"/>
              <a:gd name="T39" fmla="*/ 1227 h 1570"/>
              <a:gd name="T40" fmla="*/ 3637 w 5417"/>
              <a:gd name="T41" fmla="*/ 1238 h 1570"/>
              <a:gd name="T42" fmla="*/ 3558 w 5417"/>
              <a:gd name="T43" fmla="*/ 1261 h 1570"/>
              <a:gd name="T44" fmla="*/ 3287 w 5417"/>
              <a:gd name="T45" fmla="*/ 1295 h 1570"/>
              <a:gd name="T46" fmla="*/ 3275 w 5417"/>
              <a:gd name="T47" fmla="*/ 1362 h 1570"/>
              <a:gd name="T48" fmla="*/ 2914 w 5417"/>
              <a:gd name="T49" fmla="*/ 1498 h 1570"/>
              <a:gd name="T50" fmla="*/ 2349 w 5417"/>
              <a:gd name="T51" fmla="*/ 1487 h 1570"/>
              <a:gd name="T52" fmla="*/ 1977 w 5417"/>
              <a:gd name="T53" fmla="*/ 1464 h 1570"/>
              <a:gd name="T54" fmla="*/ 1581 w 5417"/>
              <a:gd name="T55" fmla="*/ 1487 h 1570"/>
              <a:gd name="T56" fmla="*/ 1242 w 5417"/>
              <a:gd name="T57" fmla="*/ 1464 h 1570"/>
              <a:gd name="T58" fmla="*/ 136 w 5417"/>
              <a:gd name="T59" fmla="*/ 1475 h 1570"/>
              <a:gd name="T60" fmla="*/ 113 w 5417"/>
              <a:gd name="T61" fmla="*/ 1250 h 1570"/>
              <a:gd name="T62" fmla="*/ 68 w 5417"/>
              <a:gd name="T63" fmla="*/ 1204 h 1570"/>
              <a:gd name="T64" fmla="*/ 34 w 5417"/>
              <a:gd name="T65" fmla="*/ 1170 h 1570"/>
              <a:gd name="T66" fmla="*/ 11 w 5417"/>
              <a:gd name="T67" fmla="*/ 1103 h 1570"/>
              <a:gd name="T68" fmla="*/ 0 w 5417"/>
              <a:gd name="T69" fmla="*/ 1069 h 1570"/>
              <a:gd name="T70" fmla="*/ 11 w 5417"/>
              <a:gd name="T71" fmla="*/ 1024 h 1570"/>
              <a:gd name="T72" fmla="*/ 34 w 5417"/>
              <a:gd name="T73" fmla="*/ 978 h 1570"/>
              <a:gd name="T74" fmla="*/ 68 w 5417"/>
              <a:gd name="T75" fmla="*/ 866 h 1570"/>
              <a:gd name="T76" fmla="*/ 11 w 5417"/>
              <a:gd name="T77" fmla="*/ 764 h 1570"/>
              <a:gd name="T78" fmla="*/ 57 w 5417"/>
              <a:gd name="T79" fmla="*/ 561 h 1570"/>
              <a:gd name="T80" fmla="*/ 45 w 5417"/>
              <a:gd name="T81" fmla="*/ 493 h 1570"/>
              <a:gd name="T82" fmla="*/ 57 w 5417"/>
              <a:gd name="T83" fmla="*/ 402 h 1570"/>
              <a:gd name="T84" fmla="*/ 316 w 5417"/>
              <a:gd name="T85" fmla="*/ 346 h 1570"/>
              <a:gd name="T86" fmla="*/ 576 w 5417"/>
              <a:gd name="T87" fmla="*/ 357 h 1570"/>
              <a:gd name="T88" fmla="*/ 1118 w 5417"/>
              <a:gd name="T89" fmla="*/ 346 h 1570"/>
              <a:gd name="T90" fmla="*/ 1322 w 5417"/>
              <a:gd name="T91" fmla="*/ 346 h 1570"/>
              <a:gd name="T92" fmla="*/ 2056 w 5417"/>
              <a:gd name="T93" fmla="*/ 323 h 1570"/>
              <a:gd name="T94" fmla="*/ 2598 w 5417"/>
              <a:gd name="T95" fmla="*/ 335 h 1570"/>
              <a:gd name="T96" fmla="*/ 3343 w 5417"/>
              <a:gd name="T97" fmla="*/ 402 h 1570"/>
              <a:gd name="T98" fmla="*/ 3434 w 5417"/>
              <a:gd name="T99" fmla="*/ 369 h 1570"/>
              <a:gd name="T100" fmla="*/ 3524 w 5417"/>
              <a:gd name="T101" fmla="*/ 380 h 1570"/>
              <a:gd name="T102" fmla="*/ 3626 w 5417"/>
              <a:gd name="T103" fmla="*/ 380 h 1570"/>
              <a:gd name="T104" fmla="*/ 3705 w 5417"/>
              <a:gd name="T105" fmla="*/ 369 h 1570"/>
              <a:gd name="T106" fmla="*/ 3897 w 5417"/>
              <a:gd name="T107" fmla="*/ 335 h 1570"/>
              <a:gd name="T108" fmla="*/ 3987 w 5417"/>
              <a:gd name="T109" fmla="*/ 278 h 15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417"/>
              <a:gd name="T166" fmla="*/ 0 h 1570"/>
              <a:gd name="T167" fmla="*/ 5417 w 5417"/>
              <a:gd name="T168" fmla="*/ 1570 h 157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417" h="1570">
                <a:moveTo>
                  <a:pt x="3987" y="278"/>
                </a:moveTo>
                <a:cubicBezTo>
                  <a:pt x="3994" y="189"/>
                  <a:pt x="3970" y="125"/>
                  <a:pt x="4055" y="98"/>
                </a:cubicBezTo>
                <a:cubicBezTo>
                  <a:pt x="4150" y="34"/>
                  <a:pt x="4234" y="38"/>
                  <a:pt x="4348" y="30"/>
                </a:cubicBezTo>
                <a:cubicBezTo>
                  <a:pt x="4453" y="8"/>
                  <a:pt x="4465" y="0"/>
                  <a:pt x="4619" y="30"/>
                </a:cubicBezTo>
                <a:cubicBezTo>
                  <a:pt x="4632" y="33"/>
                  <a:pt x="4632" y="54"/>
                  <a:pt x="4642" y="64"/>
                </a:cubicBezTo>
                <a:cubicBezTo>
                  <a:pt x="4655" y="77"/>
                  <a:pt x="4671" y="89"/>
                  <a:pt x="4687" y="98"/>
                </a:cubicBezTo>
                <a:cubicBezTo>
                  <a:pt x="4727" y="121"/>
                  <a:pt x="4791" y="124"/>
                  <a:pt x="4834" y="131"/>
                </a:cubicBezTo>
                <a:cubicBezTo>
                  <a:pt x="4918" y="182"/>
                  <a:pt x="4970" y="268"/>
                  <a:pt x="5060" y="312"/>
                </a:cubicBezTo>
                <a:cubicBezTo>
                  <a:pt x="5101" y="353"/>
                  <a:pt x="5141" y="400"/>
                  <a:pt x="5173" y="448"/>
                </a:cubicBezTo>
                <a:cubicBezTo>
                  <a:pt x="5192" y="524"/>
                  <a:pt x="5216" y="600"/>
                  <a:pt x="5241" y="674"/>
                </a:cubicBezTo>
                <a:cubicBezTo>
                  <a:pt x="5246" y="690"/>
                  <a:pt x="5272" y="687"/>
                  <a:pt x="5286" y="696"/>
                </a:cubicBezTo>
                <a:cubicBezTo>
                  <a:pt x="5309" y="710"/>
                  <a:pt x="5354" y="741"/>
                  <a:pt x="5354" y="741"/>
                </a:cubicBezTo>
                <a:cubicBezTo>
                  <a:pt x="5417" y="838"/>
                  <a:pt x="5365" y="913"/>
                  <a:pt x="5274" y="945"/>
                </a:cubicBezTo>
                <a:cubicBezTo>
                  <a:pt x="5270" y="956"/>
                  <a:pt x="5269" y="968"/>
                  <a:pt x="5263" y="978"/>
                </a:cubicBezTo>
                <a:cubicBezTo>
                  <a:pt x="5254" y="991"/>
                  <a:pt x="5235" y="997"/>
                  <a:pt x="5229" y="1012"/>
                </a:cubicBezTo>
                <a:cubicBezTo>
                  <a:pt x="5220" y="1033"/>
                  <a:pt x="5225" y="1058"/>
                  <a:pt x="5218" y="1080"/>
                </a:cubicBezTo>
                <a:cubicBezTo>
                  <a:pt x="5192" y="1159"/>
                  <a:pt x="5103" y="1217"/>
                  <a:pt x="5037" y="1261"/>
                </a:cubicBezTo>
                <a:cubicBezTo>
                  <a:pt x="5008" y="1280"/>
                  <a:pt x="4969" y="1275"/>
                  <a:pt x="4936" y="1283"/>
                </a:cubicBezTo>
                <a:cubicBezTo>
                  <a:pt x="4706" y="1264"/>
                  <a:pt x="4479" y="1229"/>
                  <a:pt x="4247" y="1216"/>
                </a:cubicBezTo>
                <a:cubicBezTo>
                  <a:pt x="4198" y="1220"/>
                  <a:pt x="4149" y="1225"/>
                  <a:pt x="4100" y="1227"/>
                </a:cubicBezTo>
                <a:cubicBezTo>
                  <a:pt x="3946" y="1233"/>
                  <a:pt x="3791" y="1231"/>
                  <a:pt x="3637" y="1238"/>
                </a:cubicBezTo>
                <a:cubicBezTo>
                  <a:pt x="3610" y="1239"/>
                  <a:pt x="3585" y="1256"/>
                  <a:pt x="3558" y="1261"/>
                </a:cubicBezTo>
                <a:cubicBezTo>
                  <a:pt x="3469" y="1278"/>
                  <a:pt x="3377" y="1285"/>
                  <a:pt x="3287" y="1295"/>
                </a:cubicBezTo>
                <a:cubicBezTo>
                  <a:pt x="3239" y="1365"/>
                  <a:pt x="3275" y="1293"/>
                  <a:pt x="3275" y="1362"/>
                </a:cubicBezTo>
                <a:cubicBezTo>
                  <a:pt x="3275" y="1570"/>
                  <a:pt x="3102" y="1491"/>
                  <a:pt x="2914" y="1498"/>
                </a:cubicBezTo>
                <a:cubicBezTo>
                  <a:pt x="2726" y="1494"/>
                  <a:pt x="2537" y="1494"/>
                  <a:pt x="2349" y="1487"/>
                </a:cubicBezTo>
                <a:cubicBezTo>
                  <a:pt x="2225" y="1482"/>
                  <a:pt x="1977" y="1464"/>
                  <a:pt x="1977" y="1464"/>
                </a:cubicBezTo>
                <a:cubicBezTo>
                  <a:pt x="1845" y="1469"/>
                  <a:pt x="1713" y="1487"/>
                  <a:pt x="1581" y="1487"/>
                </a:cubicBezTo>
                <a:cubicBezTo>
                  <a:pt x="1468" y="1487"/>
                  <a:pt x="1355" y="1470"/>
                  <a:pt x="1242" y="1464"/>
                </a:cubicBezTo>
                <a:cubicBezTo>
                  <a:pt x="876" y="1470"/>
                  <a:pt x="502" y="1497"/>
                  <a:pt x="136" y="1475"/>
                </a:cubicBezTo>
                <a:cubicBezTo>
                  <a:pt x="54" y="1422"/>
                  <a:pt x="56" y="1332"/>
                  <a:pt x="113" y="1250"/>
                </a:cubicBezTo>
                <a:cubicBezTo>
                  <a:pt x="92" y="1186"/>
                  <a:pt x="119" y="1239"/>
                  <a:pt x="68" y="1204"/>
                </a:cubicBezTo>
                <a:cubicBezTo>
                  <a:pt x="55" y="1195"/>
                  <a:pt x="45" y="1181"/>
                  <a:pt x="34" y="1170"/>
                </a:cubicBezTo>
                <a:cubicBezTo>
                  <a:pt x="26" y="1148"/>
                  <a:pt x="19" y="1125"/>
                  <a:pt x="11" y="1103"/>
                </a:cubicBezTo>
                <a:cubicBezTo>
                  <a:pt x="7" y="1092"/>
                  <a:pt x="0" y="1069"/>
                  <a:pt x="0" y="1069"/>
                </a:cubicBezTo>
                <a:cubicBezTo>
                  <a:pt x="4" y="1054"/>
                  <a:pt x="6" y="1038"/>
                  <a:pt x="11" y="1024"/>
                </a:cubicBezTo>
                <a:cubicBezTo>
                  <a:pt x="17" y="1008"/>
                  <a:pt x="30" y="995"/>
                  <a:pt x="34" y="978"/>
                </a:cubicBezTo>
                <a:cubicBezTo>
                  <a:pt x="67" y="857"/>
                  <a:pt x="20" y="935"/>
                  <a:pt x="68" y="866"/>
                </a:cubicBezTo>
                <a:cubicBezTo>
                  <a:pt x="54" y="824"/>
                  <a:pt x="26" y="806"/>
                  <a:pt x="11" y="764"/>
                </a:cubicBezTo>
                <a:cubicBezTo>
                  <a:pt x="20" y="693"/>
                  <a:pt x="33" y="628"/>
                  <a:pt x="57" y="561"/>
                </a:cubicBezTo>
                <a:cubicBezTo>
                  <a:pt x="53" y="538"/>
                  <a:pt x="45" y="516"/>
                  <a:pt x="45" y="493"/>
                </a:cubicBezTo>
                <a:cubicBezTo>
                  <a:pt x="45" y="462"/>
                  <a:pt x="47" y="431"/>
                  <a:pt x="57" y="402"/>
                </a:cubicBezTo>
                <a:cubicBezTo>
                  <a:pt x="78" y="344"/>
                  <a:pt x="271" y="350"/>
                  <a:pt x="316" y="346"/>
                </a:cubicBezTo>
                <a:cubicBezTo>
                  <a:pt x="400" y="330"/>
                  <a:pt x="490" y="351"/>
                  <a:pt x="576" y="357"/>
                </a:cubicBezTo>
                <a:cubicBezTo>
                  <a:pt x="780" y="350"/>
                  <a:pt x="926" y="333"/>
                  <a:pt x="1118" y="346"/>
                </a:cubicBezTo>
                <a:cubicBezTo>
                  <a:pt x="1209" y="376"/>
                  <a:pt x="1125" y="353"/>
                  <a:pt x="1322" y="346"/>
                </a:cubicBezTo>
                <a:cubicBezTo>
                  <a:pt x="2395" y="309"/>
                  <a:pt x="1357" y="355"/>
                  <a:pt x="2056" y="323"/>
                </a:cubicBezTo>
                <a:cubicBezTo>
                  <a:pt x="2228" y="329"/>
                  <a:pt x="2423" y="354"/>
                  <a:pt x="2598" y="335"/>
                </a:cubicBezTo>
                <a:cubicBezTo>
                  <a:pt x="2836" y="360"/>
                  <a:pt x="3104" y="363"/>
                  <a:pt x="3343" y="402"/>
                </a:cubicBezTo>
                <a:cubicBezTo>
                  <a:pt x="3374" y="394"/>
                  <a:pt x="3402" y="372"/>
                  <a:pt x="3434" y="369"/>
                </a:cubicBezTo>
                <a:cubicBezTo>
                  <a:pt x="3464" y="367"/>
                  <a:pt x="3494" y="376"/>
                  <a:pt x="3524" y="380"/>
                </a:cubicBezTo>
                <a:cubicBezTo>
                  <a:pt x="3601" y="355"/>
                  <a:pt x="3506" y="380"/>
                  <a:pt x="3626" y="380"/>
                </a:cubicBezTo>
                <a:cubicBezTo>
                  <a:pt x="3653" y="380"/>
                  <a:pt x="3679" y="373"/>
                  <a:pt x="3705" y="369"/>
                </a:cubicBezTo>
                <a:cubicBezTo>
                  <a:pt x="3766" y="347"/>
                  <a:pt x="3897" y="335"/>
                  <a:pt x="3897" y="335"/>
                </a:cubicBezTo>
                <a:cubicBezTo>
                  <a:pt x="3945" y="318"/>
                  <a:pt x="3939" y="295"/>
                  <a:pt x="3987" y="278"/>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497" name="Freeform 17"/>
          <p:cNvSpPr>
            <a:spLocks/>
          </p:cNvSpPr>
          <p:nvPr/>
        </p:nvSpPr>
        <p:spPr bwMode="auto">
          <a:xfrm>
            <a:off x="280988" y="4389438"/>
            <a:ext cx="8629650" cy="1239837"/>
          </a:xfrm>
          <a:custGeom>
            <a:avLst/>
            <a:gdLst>
              <a:gd name="T0" fmla="*/ 26 w 5436"/>
              <a:gd name="T1" fmla="*/ 488 h 781"/>
              <a:gd name="T2" fmla="*/ 94 w 5436"/>
              <a:gd name="T3" fmla="*/ 341 h 781"/>
              <a:gd name="T4" fmla="*/ 309 w 5436"/>
              <a:gd name="T5" fmla="*/ 296 h 781"/>
              <a:gd name="T6" fmla="*/ 1020 w 5436"/>
              <a:gd name="T7" fmla="*/ 330 h 781"/>
              <a:gd name="T8" fmla="*/ 2014 w 5436"/>
              <a:gd name="T9" fmla="*/ 318 h 781"/>
              <a:gd name="T10" fmla="*/ 3155 w 5436"/>
              <a:gd name="T11" fmla="*/ 284 h 781"/>
              <a:gd name="T12" fmla="*/ 3223 w 5436"/>
              <a:gd name="T13" fmla="*/ 273 h 781"/>
              <a:gd name="T14" fmla="*/ 3268 w 5436"/>
              <a:gd name="T15" fmla="*/ 205 h 781"/>
              <a:gd name="T16" fmla="*/ 3290 w 5436"/>
              <a:gd name="T17" fmla="*/ 171 h 781"/>
              <a:gd name="T18" fmla="*/ 3324 w 5436"/>
              <a:gd name="T19" fmla="*/ 104 h 781"/>
              <a:gd name="T20" fmla="*/ 3482 w 5436"/>
              <a:gd name="T21" fmla="*/ 59 h 781"/>
              <a:gd name="T22" fmla="*/ 4657 w 5436"/>
              <a:gd name="T23" fmla="*/ 59 h 781"/>
              <a:gd name="T24" fmla="*/ 4725 w 5436"/>
              <a:gd name="T25" fmla="*/ 36 h 781"/>
              <a:gd name="T26" fmla="*/ 4792 w 5436"/>
              <a:gd name="T27" fmla="*/ 2 h 781"/>
              <a:gd name="T28" fmla="*/ 4962 w 5436"/>
              <a:gd name="T29" fmla="*/ 47 h 781"/>
              <a:gd name="T30" fmla="*/ 5165 w 5436"/>
              <a:gd name="T31" fmla="*/ 59 h 781"/>
              <a:gd name="T32" fmla="*/ 5323 w 5436"/>
              <a:gd name="T33" fmla="*/ 104 h 781"/>
              <a:gd name="T34" fmla="*/ 5391 w 5436"/>
              <a:gd name="T35" fmla="*/ 273 h 781"/>
              <a:gd name="T36" fmla="*/ 5436 w 5436"/>
              <a:gd name="T37" fmla="*/ 341 h 781"/>
              <a:gd name="T38" fmla="*/ 5425 w 5436"/>
              <a:gd name="T39" fmla="*/ 431 h 781"/>
              <a:gd name="T40" fmla="*/ 5041 w 5436"/>
              <a:gd name="T41" fmla="*/ 510 h 781"/>
              <a:gd name="T42" fmla="*/ 4928 w 5436"/>
              <a:gd name="T43" fmla="*/ 499 h 781"/>
              <a:gd name="T44" fmla="*/ 4770 w 5436"/>
              <a:gd name="T45" fmla="*/ 488 h 781"/>
              <a:gd name="T46" fmla="*/ 4668 w 5436"/>
              <a:gd name="T47" fmla="*/ 476 h 781"/>
              <a:gd name="T48" fmla="*/ 3143 w 5436"/>
              <a:gd name="T49" fmla="*/ 533 h 781"/>
              <a:gd name="T50" fmla="*/ 2296 w 5436"/>
              <a:gd name="T51" fmla="*/ 522 h 781"/>
              <a:gd name="T52" fmla="*/ 1833 w 5436"/>
              <a:gd name="T53" fmla="*/ 476 h 781"/>
              <a:gd name="T54" fmla="*/ 1449 w 5436"/>
              <a:gd name="T55" fmla="*/ 488 h 781"/>
              <a:gd name="T56" fmla="*/ 1167 w 5436"/>
              <a:gd name="T57" fmla="*/ 510 h 781"/>
              <a:gd name="T58" fmla="*/ 1122 w 5436"/>
              <a:gd name="T59" fmla="*/ 522 h 781"/>
              <a:gd name="T60" fmla="*/ 1054 w 5436"/>
              <a:gd name="T61" fmla="*/ 544 h 781"/>
              <a:gd name="T62" fmla="*/ 1031 w 5436"/>
              <a:gd name="T63" fmla="*/ 578 h 781"/>
              <a:gd name="T64" fmla="*/ 1020 w 5436"/>
              <a:gd name="T65" fmla="*/ 725 h 781"/>
              <a:gd name="T66" fmla="*/ 885 w 5436"/>
              <a:gd name="T67" fmla="*/ 781 h 781"/>
              <a:gd name="T68" fmla="*/ 230 w 5436"/>
              <a:gd name="T69" fmla="*/ 736 h 781"/>
              <a:gd name="T70" fmla="*/ 38 w 5436"/>
              <a:gd name="T71" fmla="*/ 691 h 781"/>
              <a:gd name="T72" fmla="*/ 4 w 5436"/>
              <a:gd name="T73" fmla="*/ 657 h 781"/>
              <a:gd name="T74" fmla="*/ 15 w 5436"/>
              <a:gd name="T75" fmla="*/ 623 h 781"/>
              <a:gd name="T76" fmla="*/ 4 w 5436"/>
              <a:gd name="T77" fmla="*/ 544 h 781"/>
              <a:gd name="T78" fmla="*/ 26 w 5436"/>
              <a:gd name="T79" fmla="*/ 488 h 7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436"/>
              <a:gd name="T121" fmla="*/ 0 h 781"/>
              <a:gd name="T122" fmla="*/ 5436 w 5436"/>
              <a:gd name="T123" fmla="*/ 781 h 7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436" h="781">
                <a:moveTo>
                  <a:pt x="26" y="488"/>
                </a:moveTo>
                <a:cubicBezTo>
                  <a:pt x="43" y="424"/>
                  <a:pt x="55" y="400"/>
                  <a:pt x="94" y="341"/>
                </a:cubicBezTo>
                <a:cubicBezTo>
                  <a:pt x="111" y="315"/>
                  <a:pt x="303" y="297"/>
                  <a:pt x="309" y="296"/>
                </a:cubicBezTo>
                <a:cubicBezTo>
                  <a:pt x="574" y="301"/>
                  <a:pt x="779" y="287"/>
                  <a:pt x="1020" y="330"/>
                </a:cubicBezTo>
                <a:cubicBezTo>
                  <a:pt x="1368" y="318"/>
                  <a:pt x="1660" y="311"/>
                  <a:pt x="2014" y="318"/>
                </a:cubicBezTo>
                <a:cubicBezTo>
                  <a:pt x="2417" y="307"/>
                  <a:pt x="2737" y="291"/>
                  <a:pt x="3155" y="284"/>
                </a:cubicBezTo>
                <a:cubicBezTo>
                  <a:pt x="3178" y="280"/>
                  <a:pt x="3204" y="286"/>
                  <a:pt x="3223" y="273"/>
                </a:cubicBezTo>
                <a:cubicBezTo>
                  <a:pt x="3245" y="257"/>
                  <a:pt x="3253" y="228"/>
                  <a:pt x="3268" y="205"/>
                </a:cubicBezTo>
                <a:cubicBezTo>
                  <a:pt x="3275" y="194"/>
                  <a:pt x="3285" y="184"/>
                  <a:pt x="3290" y="171"/>
                </a:cubicBezTo>
                <a:cubicBezTo>
                  <a:pt x="3296" y="154"/>
                  <a:pt x="3308" y="114"/>
                  <a:pt x="3324" y="104"/>
                </a:cubicBezTo>
                <a:cubicBezTo>
                  <a:pt x="3363" y="79"/>
                  <a:pt x="3435" y="68"/>
                  <a:pt x="3482" y="59"/>
                </a:cubicBezTo>
                <a:cubicBezTo>
                  <a:pt x="3964" y="79"/>
                  <a:pt x="3963" y="83"/>
                  <a:pt x="4657" y="59"/>
                </a:cubicBezTo>
                <a:cubicBezTo>
                  <a:pt x="4681" y="58"/>
                  <a:pt x="4725" y="36"/>
                  <a:pt x="4725" y="36"/>
                </a:cubicBezTo>
                <a:cubicBezTo>
                  <a:pt x="4738" y="27"/>
                  <a:pt x="4772" y="0"/>
                  <a:pt x="4792" y="2"/>
                </a:cubicBezTo>
                <a:cubicBezTo>
                  <a:pt x="4848" y="9"/>
                  <a:pt x="4905" y="41"/>
                  <a:pt x="4962" y="47"/>
                </a:cubicBezTo>
                <a:cubicBezTo>
                  <a:pt x="5029" y="54"/>
                  <a:pt x="5097" y="55"/>
                  <a:pt x="5165" y="59"/>
                </a:cubicBezTo>
                <a:cubicBezTo>
                  <a:pt x="5238" y="68"/>
                  <a:pt x="5267" y="66"/>
                  <a:pt x="5323" y="104"/>
                </a:cubicBezTo>
                <a:cubicBezTo>
                  <a:pt x="5351" y="158"/>
                  <a:pt x="5362" y="220"/>
                  <a:pt x="5391" y="273"/>
                </a:cubicBezTo>
                <a:cubicBezTo>
                  <a:pt x="5404" y="297"/>
                  <a:pt x="5436" y="341"/>
                  <a:pt x="5436" y="341"/>
                </a:cubicBezTo>
                <a:cubicBezTo>
                  <a:pt x="5432" y="371"/>
                  <a:pt x="5435" y="403"/>
                  <a:pt x="5425" y="431"/>
                </a:cubicBezTo>
                <a:cubicBezTo>
                  <a:pt x="5384" y="545"/>
                  <a:pt x="5046" y="510"/>
                  <a:pt x="5041" y="510"/>
                </a:cubicBezTo>
                <a:cubicBezTo>
                  <a:pt x="4992" y="527"/>
                  <a:pt x="4975" y="504"/>
                  <a:pt x="4928" y="499"/>
                </a:cubicBezTo>
                <a:cubicBezTo>
                  <a:pt x="4876" y="493"/>
                  <a:pt x="4823" y="493"/>
                  <a:pt x="4770" y="488"/>
                </a:cubicBezTo>
                <a:cubicBezTo>
                  <a:pt x="4736" y="485"/>
                  <a:pt x="4702" y="480"/>
                  <a:pt x="4668" y="476"/>
                </a:cubicBezTo>
                <a:cubicBezTo>
                  <a:pt x="4156" y="484"/>
                  <a:pt x="3653" y="507"/>
                  <a:pt x="3143" y="533"/>
                </a:cubicBezTo>
                <a:cubicBezTo>
                  <a:pt x="2860" y="519"/>
                  <a:pt x="2578" y="542"/>
                  <a:pt x="2296" y="522"/>
                </a:cubicBezTo>
                <a:cubicBezTo>
                  <a:pt x="2206" y="489"/>
                  <a:pt x="1950" y="486"/>
                  <a:pt x="1833" y="476"/>
                </a:cubicBezTo>
                <a:cubicBezTo>
                  <a:pt x="1702" y="522"/>
                  <a:pt x="1608" y="494"/>
                  <a:pt x="1449" y="488"/>
                </a:cubicBezTo>
                <a:cubicBezTo>
                  <a:pt x="1351" y="462"/>
                  <a:pt x="1261" y="485"/>
                  <a:pt x="1167" y="510"/>
                </a:cubicBezTo>
                <a:cubicBezTo>
                  <a:pt x="1152" y="514"/>
                  <a:pt x="1137" y="518"/>
                  <a:pt x="1122" y="522"/>
                </a:cubicBezTo>
                <a:cubicBezTo>
                  <a:pt x="1099" y="529"/>
                  <a:pt x="1054" y="544"/>
                  <a:pt x="1054" y="544"/>
                </a:cubicBezTo>
                <a:cubicBezTo>
                  <a:pt x="1046" y="555"/>
                  <a:pt x="1034" y="565"/>
                  <a:pt x="1031" y="578"/>
                </a:cubicBezTo>
                <a:cubicBezTo>
                  <a:pt x="1022" y="626"/>
                  <a:pt x="1039" y="680"/>
                  <a:pt x="1020" y="725"/>
                </a:cubicBezTo>
                <a:cubicBezTo>
                  <a:pt x="1001" y="771"/>
                  <a:pt x="922" y="775"/>
                  <a:pt x="885" y="781"/>
                </a:cubicBezTo>
                <a:cubicBezTo>
                  <a:pt x="666" y="772"/>
                  <a:pt x="448" y="760"/>
                  <a:pt x="230" y="736"/>
                </a:cubicBezTo>
                <a:cubicBezTo>
                  <a:pt x="163" y="720"/>
                  <a:pt x="107" y="701"/>
                  <a:pt x="38" y="691"/>
                </a:cubicBezTo>
                <a:cubicBezTo>
                  <a:pt x="27" y="680"/>
                  <a:pt x="9" y="672"/>
                  <a:pt x="4" y="657"/>
                </a:cubicBezTo>
                <a:cubicBezTo>
                  <a:pt x="0" y="646"/>
                  <a:pt x="15" y="635"/>
                  <a:pt x="15" y="623"/>
                </a:cubicBezTo>
                <a:cubicBezTo>
                  <a:pt x="15" y="596"/>
                  <a:pt x="8" y="570"/>
                  <a:pt x="4" y="544"/>
                </a:cubicBezTo>
                <a:cubicBezTo>
                  <a:pt x="27" y="472"/>
                  <a:pt x="26" y="452"/>
                  <a:pt x="26" y="488"/>
                </a:cubicBez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00" name="Freeform 20"/>
          <p:cNvSpPr>
            <a:spLocks/>
          </p:cNvSpPr>
          <p:nvPr/>
        </p:nvSpPr>
        <p:spPr bwMode="auto">
          <a:xfrm>
            <a:off x="63500" y="5168900"/>
            <a:ext cx="8382000" cy="863600"/>
          </a:xfrm>
          <a:custGeom>
            <a:avLst/>
            <a:gdLst>
              <a:gd name="T0" fmla="*/ 1112 w 5280"/>
              <a:gd name="T1" fmla="*/ 248 h 544"/>
              <a:gd name="T2" fmla="*/ 1256 w 5280"/>
              <a:gd name="T3" fmla="*/ 56 h 544"/>
              <a:gd name="T4" fmla="*/ 1544 w 5280"/>
              <a:gd name="T5" fmla="*/ 8 h 544"/>
              <a:gd name="T6" fmla="*/ 2216 w 5280"/>
              <a:gd name="T7" fmla="*/ 8 h 544"/>
              <a:gd name="T8" fmla="*/ 3560 w 5280"/>
              <a:gd name="T9" fmla="*/ 8 h 544"/>
              <a:gd name="T10" fmla="*/ 4616 w 5280"/>
              <a:gd name="T11" fmla="*/ 8 h 544"/>
              <a:gd name="T12" fmla="*/ 5000 w 5280"/>
              <a:gd name="T13" fmla="*/ 8 h 544"/>
              <a:gd name="T14" fmla="*/ 5240 w 5280"/>
              <a:gd name="T15" fmla="*/ 56 h 544"/>
              <a:gd name="T16" fmla="*/ 5240 w 5280"/>
              <a:gd name="T17" fmla="*/ 200 h 544"/>
              <a:gd name="T18" fmla="*/ 5144 w 5280"/>
              <a:gd name="T19" fmla="*/ 296 h 544"/>
              <a:gd name="T20" fmla="*/ 4952 w 5280"/>
              <a:gd name="T21" fmla="*/ 296 h 544"/>
              <a:gd name="T22" fmla="*/ 4904 w 5280"/>
              <a:gd name="T23" fmla="*/ 440 h 544"/>
              <a:gd name="T24" fmla="*/ 4712 w 5280"/>
              <a:gd name="T25" fmla="*/ 488 h 544"/>
              <a:gd name="T26" fmla="*/ 4040 w 5280"/>
              <a:gd name="T27" fmla="*/ 488 h 544"/>
              <a:gd name="T28" fmla="*/ 2552 w 5280"/>
              <a:gd name="T29" fmla="*/ 488 h 544"/>
              <a:gd name="T30" fmla="*/ 728 w 5280"/>
              <a:gd name="T31" fmla="*/ 536 h 544"/>
              <a:gd name="T32" fmla="*/ 104 w 5280"/>
              <a:gd name="T33" fmla="*/ 440 h 544"/>
              <a:gd name="T34" fmla="*/ 104 w 5280"/>
              <a:gd name="T35" fmla="*/ 248 h 544"/>
              <a:gd name="T36" fmla="*/ 680 w 5280"/>
              <a:gd name="T37" fmla="*/ 248 h 544"/>
              <a:gd name="T38" fmla="*/ 1112 w 5280"/>
              <a:gd name="T39" fmla="*/ 248 h 5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280"/>
              <a:gd name="T61" fmla="*/ 0 h 544"/>
              <a:gd name="T62" fmla="*/ 5280 w 5280"/>
              <a:gd name="T63" fmla="*/ 544 h 5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280" h="544">
                <a:moveTo>
                  <a:pt x="1112" y="248"/>
                </a:moveTo>
                <a:cubicBezTo>
                  <a:pt x="1208" y="216"/>
                  <a:pt x="1184" y="96"/>
                  <a:pt x="1256" y="56"/>
                </a:cubicBezTo>
                <a:cubicBezTo>
                  <a:pt x="1328" y="16"/>
                  <a:pt x="1384" y="16"/>
                  <a:pt x="1544" y="8"/>
                </a:cubicBezTo>
                <a:cubicBezTo>
                  <a:pt x="1704" y="0"/>
                  <a:pt x="1880" y="8"/>
                  <a:pt x="2216" y="8"/>
                </a:cubicBezTo>
                <a:cubicBezTo>
                  <a:pt x="2552" y="8"/>
                  <a:pt x="3160" y="8"/>
                  <a:pt x="3560" y="8"/>
                </a:cubicBezTo>
                <a:cubicBezTo>
                  <a:pt x="3960" y="8"/>
                  <a:pt x="4376" y="8"/>
                  <a:pt x="4616" y="8"/>
                </a:cubicBezTo>
                <a:cubicBezTo>
                  <a:pt x="4856" y="8"/>
                  <a:pt x="4896" y="0"/>
                  <a:pt x="5000" y="8"/>
                </a:cubicBezTo>
                <a:cubicBezTo>
                  <a:pt x="5104" y="16"/>
                  <a:pt x="5200" y="24"/>
                  <a:pt x="5240" y="56"/>
                </a:cubicBezTo>
                <a:cubicBezTo>
                  <a:pt x="5280" y="88"/>
                  <a:pt x="5256" y="160"/>
                  <a:pt x="5240" y="200"/>
                </a:cubicBezTo>
                <a:cubicBezTo>
                  <a:pt x="5224" y="240"/>
                  <a:pt x="5192" y="280"/>
                  <a:pt x="5144" y="296"/>
                </a:cubicBezTo>
                <a:cubicBezTo>
                  <a:pt x="5096" y="312"/>
                  <a:pt x="4992" y="272"/>
                  <a:pt x="4952" y="296"/>
                </a:cubicBezTo>
                <a:cubicBezTo>
                  <a:pt x="4912" y="320"/>
                  <a:pt x="4944" y="408"/>
                  <a:pt x="4904" y="440"/>
                </a:cubicBezTo>
                <a:cubicBezTo>
                  <a:pt x="4864" y="472"/>
                  <a:pt x="4856" y="480"/>
                  <a:pt x="4712" y="488"/>
                </a:cubicBezTo>
                <a:cubicBezTo>
                  <a:pt x="4568" y="496"/>
                  <a:pt x="4400" y="488"/>
                  <a:pt x="4040" y="488"/>
                </a:cubicBezTo>
                <a:cubicBezTo>
                  <a:pt x="3680" y="488"/>
                  <a:pt x="3104" y="480"/>
                  <a:pt x="2552" y="488"/>
                </a:cubicBezTo>
                <a:cubicBezTo>
                  <a:pt x="2000" y="496"/>
                  <a:pt x="1136" y="544"/>
                  <a:pt x="728" y="536"/>
                </a:cubicBezTo>
                <a:cubicBezTo>
                  <a:pt x="320" y="528"/>
                  <a:pt x="208" y="488"/>
                  <a:pt x="104" y="440"/>
                </a:cubicBezTo>
                <a:cubicBezTo>
                  <a:pt x="0" y="392"/>
                  <a:pt x="8" y="280"/>
                  <a:pt x="104" y="248"/>
                </a:cubicBezTo>
                <a:cubicBezTo>
                  <a:pt x="200" y="216"/>
                  <a:pt x="512" y="256"/>
                  <a:pt x="680" y="248"/>
                </a:cubicBezTo>
                <a:cubicBezTo>
                  <a:pt x="848" y="240"/>
                  <a:pt x="1016" y="280"/>
                  <a:pt x="1112" y="248"/>
                </a:cubicBez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487" name="Freeform 7"/>
          <p:cNvSpPr>
            <a:spLocks/>
          </p:cNvSpPr>
          <p:nvPr/>
        </p:nvSpPr>
        <p:spPr bwMode="auto">
          <a:xfrm>
            <a:off x="141288" y="2546350"/>
            <a:ext cx="6459537" cy="519113"/>
          </a:xfrm>
          <a:custGeom>
            <a:avLst/>
            <a:gdLst>
              <a:gd name="T0" fmla="*/ 205 w 4069"/>
              <a:gd name="T1" fmla="*/ 34 h 327"/>
              <a:gd name="T2" fmla="*/ 103 w 4069"/>
              <a:gd name="T3" fmla="*/ 68 h 327"/>
              <a:gd name="T4" fmla="*/ 69 w 4069"/>
              <a:gd name="T5" fmla="*/ 79 h 327"/>
              <a:gd name="T6" fmla="*/ 58 w 4069"/>
              <a:gd name="T7" fmla="*/ 113 h 327"/>
              <a:gd name="T8" fmla="*/ 24 w 4069"/>
              <a:gd name="T9" fmla="*/ 135 h 327"/>
              <a:gd name="T10" fmla="*/ 171 w 4069"/>
              <a:gd name="T11" fmla="*/ 293 h 327"/>
              <a:gd name="T12" fmla="*/ 577 w 4069"/>
              <a:gd name="T13" fmla="*/ 316 h 327"/>
              <a:gd name="T14" fmla="*/ 1345 w 4069"/>
              <a:gd name="T15" fmla="*/ 327 h 327"/>
              <a:gd name="T16" fmla="*/ 1944 w 4069"/>
              <a:gd name="T17" fmla="*/ 293 h 327"/>
              <a:gd name="T18" fmla="*/ 2012 w 4069"/>
              <a:gd name="T19" fmla="*/ 260 h 327"/>
              <a:gd name="T20" fmla="*/ 2204 w 4069"/>
              <a:gd name="T21" fmla="*/ 293 h 327"/>
              <a:gd name="T22" fmla="*/ 2543 w 4069"/>
              <a:gd name="T23" fmla="*/ 327 h 327"/>
              <a:gd name="T24" fmla="*/ 2599 w 4069"/>
              <a:gd name="T25" fmla="*/ 316 h 327"/>
              <a:gd name="T26" fmla="*/ 2633 w 4069"/>
              <a:gd name="T27" fmla="*/ 293 h 327"/>
              <a:gd name="T28" fmla="*/ 2712 w 4069"/>
              <a:gd name="T29" fmla="*/ 282 h 327"/>
              <a:gd name="T30" fmla="*/ 3638 w 4069"/>
              <a:gd name="T31" fmla="*/ 293 h 327"/>
              <a:gd name="T32" fmla="*/ 4011 w 4069"/>
              <a:gd name="T33" fmla="*/ 293 h 327"/>
              <a:gd name="T34" fmla="*/ 4022 w 4069"/>
              <a:gd name="T35" fmla="*/ 260 h 327"/>
              <a:gd name="T36" fmla="*/ 4045 w 4069"/>
              <a:gd name="T37" fmla="*/ 226 h 327"/>
              <a:gd name="T38" fmla="*/ 4045 w 4069"/>
              <a:gd name="T39" fmla="*/ 135 h 327"/>
              <a:gd name="T40" fmla="*/ 3966 w 4069"/>
              <a:gd name="T41" fmla="*/ 113 h 327"/>
              <a:gd name="T42" fmla="*/ 3683 w 4069"/>
              <a:gd name="T43" fmla="*/ 101 h 327"/>
              <a:gd name="T44" fmla="*/ 2735 w 4069"/>
              <a:gd name="T45" fmla="*/ 56 h 327"/>
              <a:gd name="T46" fmla="*/ 1662 w 4069"/>
              <a:gd name="T47" fmla="*/ 56 h 327"/>
              <a:gd name="T48" fmla="*/ 114 w 4069"/>
              <a:gd name="T49" fmla="*/ 56 h 3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69"/>
              <a:gd name="T76" fmla="*/ 0 h 327"/>
              <a:gd name="T77" fmla="*/ 4069 w 4069"/>
              <a:gd name="T78" fmla="*/ 327 h 3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69" h="327">
                <a:moveTo>
                  <a:pt x="205" y="34"/>
                </a:moveTo>
                <a:cubicBezTo>
                  <a:pt x="171" y="45"/>
                  <a:pt x="137" y="57"/>
                  <a:pt x="103" y="68"/>
                </a:cubicBezTo>
                <a:cubicBezTo>
                  <a:pt x="92" y="72"/>
                  <a:pt x="69" y="79"/>
                  <a:pt x="69" y="79"/>
                </a:cubicBezTo>
                <a:cubicBezTo>
                  <a:pt x="65" y="90"/>
                  <a:pt x="65" y="104"/>
                  <a:pt x="58" y="113"/>
                </a:cubicBezTo>
                <a:cubicBezTo>
                  <a:pt x="50" y="124"/>
                  <a:pt x="28" y="122"/>
                  <a:pt x="24" y="135"/>
                </a:cubicBezTo>
                <a:cubicBezTo>
                  <a:pt x="0" y="219"/>
                  <a:pt x="107" y="280"/>
                  <a:pt x="171" y="293"/>
                </a:cubicBezTo>
                <a:cubicBezTo>
                  <a:pt x="299" y="319"/>
                  <a:pt x="465" y="314"/>
                  <a:pt x="577" y="316"/>
                </a:cubicBezTo>
                <a:cubicBezTo>
                  <a:pt x="833" y="321"/>
                  <a:pt x="1089" y="323"/>
                  <a:pt x="1345" y="327"/>
                </a:cubicBezTo>
                <a:cubicBezTo>
                  <a:pt x="1547" y="319"/>
                  <a:pt x="1742" y="303"/>
                  <a:pt x="1944" y="293"/>
                </a:cubicBezTo>
                <a:cubicBezTo>
                  <a:pt x="1968" y="285"/>
                  <a:pt x="1987" y="259"/>
                  <a:pt x="2012" y="260"/>
                </a:cubicBezTo>
                <a:cubicBezTo>
                  <a:pt x="2077" y="263"/>
                  <a:pt x="2140" y="284"/>
                  <a:pt x="2204" y="293"/>
                </a:cubicBezTo>
                <a:cubicBezTo>
                  <a:pt x="2422" y="325"/>
                  <a:pt x="2309" y="313"/>
                  <a:pt x="2543" y="327"/>
                </a:cubicBezTo>
                <a:cubicBezTo>
                  <a:pt x="2562" y="323"/>
                  <a:pt x="2581" y="323"/>
                  <a:pt x="2599" y="316"/>
                </a:cubicBezTo>
                <a:cubicBezTo>
                  <a:pt x="2612" y="311"/>
                  <a:pt x="2620" y="297"/>
                  <a:pt x="2633" y="293"/>
                </a:cubicBezTo>
                <a:cubicBezTo>
                  <a:pt x="2658" y="285"/>
                  <a:pt x="2686" y="286"/>
                  <a:pt x="2712" y="282"/>
                </a:cubicBezTo>
                <a:cubicBezTo>
                  <a:pt x="3021" y="296"/>
                  <a:pt x="3329" y="280"/>
                  <a:pt x="3638" y="293"/>
                </a:cubicBezTo>
                <a:cubicBezTo>
                  <a:pt x="3770" y="304"/>
                  <a:pt x="3874" y="319"/>
                  <a:pt x="4011" y="293"/>
                </a:cubicBezTo>
                <a:cubicBezTo>
                  <a:pt x="4022" y="291"/>
                  <a:pt x="4017" y="270"/>
                  <a:pt x="4022" y="260"/>
                </a:cubicBezTo>
                <a:cubicBezTo>
                  <a:pt x="4028" y="248"/>
                  <a:pt x="4037" y="237"/>
                  <a:pt x="4045" y="226"/>
                </a:cubicBezTo>
                <a:cubicBezTo>
                  <a:pt x="4055" y="194"/>
                  <a:pt x="4069" y="171"/>
                  <a:pt x="4045" y="135"/>
                </a:cubicBezTo>
                <a:cubicBezTo>
                  <a:pt x="4030" y="112"/>
                  <a:pt x="3993" y="115"/>
                  <a:pt x="3966" y="113"/>
                </a:cubicBezTo>
                <a:cubicBezTo>
                  <a:pt x="3872" y="106"/>
                  <a:pt x="3777" y="105"/>
                  <a:pt x="3683" y="101"/>
                </a:cubicBezTo>
                <a:cubicBezTo>
                  <a:pt x="3368" y="70"/>
                  <a:pt x="3050" y="77"/>
                  <a:pt x="2735" y="56"/>
                </a:cubicBezTo>
                <a:cubicBezTo>
                  <a:pt x="2387" y="0"/>
                  <a:pt x="2015" y="47"/>
                  <a:pt x="1662" y="56"/>
                </a:cubicBezTo>
                <a:cubicBezTo>
                  <a:pt x="1146" y="36"/>
                  <a:pt x="630" y="56"/>
                  <a:pt x="114" y="56"/>
                </a:cubicBezTo>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462" name="Text Box 2"/>
          <p:cNvSpPr txBox="1">
            <a:spLocks noChangeArrowheads="1"/>
          </p:cNvSpPr>
          <p:nvPr/>
        </p:nvSpPr>
        <p:spPr bwMode="auto">
          <a:xfrm>
            <a:off x="381000" y="1616075"/>
            <a:ext cx="68437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dirty="0"/>
              <a:t>Darling, Nancy. “Peer Pressure is not Peer Influence.”</a:t>
            </a:r>
          </a:p>
          <a:p>
            <a:pPr algn="l" eaLnBrk="1" hangingPunct="1"/>
            <a:r>
              <a:rPr lang="en-US" dirty="0"/>
              <a:t>        </a:t>
            </a:r>
            <a:r>
              <a:rPr lang="en-US" i="1" dirty="0"/>
              <a:t>Principal</a:t>
            </a:r>
            <a:r>
              <a:rPr lang="en-US" dirty="0"/>
              <a:t> Sept./Oct. 2002: 67-69. Print.</a:t>
            </a:r>
          </a:p>
        </p:txBody>
      </p:sp>
      <p:sp>
        <p:nvSpPr>
          <p:cNvPr id="19463" name="Text Box 3"/>
          <p:cNvSpPr txBox="1">
            <a:spLocks noChangeArrowheads="1"/>
          </p:cNvSpPr>
          <p:nvPr/>
        </p:nvSpPr>
        <p:spPr bwMode="auto">
          <a:xfrm>
            <a:off x="344488" y="2581275"/>
            <a:ext cx="8799512"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dirty="0"/>
              <a:t>Darling, a professor of education at Bard College, writes that </a:t>
            </a:r>
          </a:p>
          <a:p>
            <a:pPr algn="l" eaLnBrk="1" hangingPunct="1"/>
            <a:r>
              <a:rPr lang="en-US" dirty="0"/>
              <a:t>adolescents are most often influenced not by what their friends </a:t>
            </a:r>
          </a:p>
          <a:p>
            <a:pPr algn="l" eaLnBrk="1" hangingPunct="1"/>
            <a:r>
              <a:rPr lang="en-US" dirty="0"/>
              <a:t>do or say, but how they think their friends will react to a situation. </a:t>
            </a:r>
          </a:p>
          <a:p>
            <a:pPr algn="l" eaLnBrk="1" hangingPunct="1"/>
            <a:r>
              <a:rPr lang="en-US" dirty="0"/>
              <a:t>Darling asserts that by providing positive information, involving all students, and grouping students differently, schools can provide opportunities to reinforce positive values. The idea of preconceived </a:t>
            </a:r>
          </a:p>
          <a:p>
            <a:pPr algn="l" eaLnBrk="1" hangingPunct="1"/>
            <a:r>
              <a:rPr lang="en-US" dirty="0"/>
              <a:t>notions of peer reaction is better addressed here than in other sources </a:t>
            </a:r>
          </a:p>
          <a:p>
            <a:pPr algn="l" eaLnBrk="1" hangingPunct="1"/>
            <a:r>
              <a:rPr lang="en-US" dirty="0"/>
              <a:t>that I found.  This idea of adolescent positive peer influence is a timely theory and strongly supports the theme of my paper.</a:t>
            </a:r>
          </a:p>
        </p:txBody>
      </p:sp>
      <p:sp>
        <p:nvSpPr>
          <p:cNvPr id="19464" name="Rectangle 21"/>
          <p:cNvSpPr>
            <a:spLocks noGrp="1" noChangeArrowheads="1"/>
          </p:cNvSpPr>
          <p:nvPr>
            <p:ph type="title" idx="4294967295"/>
          </p:nvPr>
        </p:nvSpPr>
        <p:spPr>
          <a:xfrm>
            <a:off x="609600" y="304800"/>
            <a:ext cx="7772400" cy="1143000"/>
          </a:xfrm>
        </p:spPr>
        <p:txBody>
          <a:bodyPr/>
          <a:lstStyle/>
          <a:p>
            <a:pPr eaLnBrk="1" hangingPunct="1"/>
            <a:r>
              <a:rPr lang="en-US" sz="3600" b="1" smtClean="0">
                <a:solidFill>
                  <a:schemeClr val="tx1"/>
                </a:solidFill>
              </a:rPr>
              <a:t>A Sample Annotated Entry</a:t>
            </a:r>
            <a:br>
              <a:rPr lang="en-US" sz="3600" b="1" smtClean="0">
                <a:solidFill>
                  <a:schemeClr val="tx1"/>
                </a:solidFill>
              </a:rPr>
            </a:br>
            <a:endParaRPr lang="en-US" smtClean="0"/>
          </a:p>
        </p:txBody>
      </p:sp>
    </p:spTree>
    <p:extLst>
      <p:ext uri="{BB962C8B-B14F-4D97-AF65-F5344CB8AC3E}">
        <p14:creationId xmlns:p14="http://schemas.microsoft.com/office/powerpoint/2010/main" val="2369108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dissolve">
                                      <p:cBhvr>
                                        <p:cTn id="7" dur="500"/>
                                        <p:tgtEl>
                                          <p:spTgt spid="204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489"/>
                                        </p:tgtEl>
                                        <p:attrNameLst>
                                          <p:attrName>style.visibility</p:attrName>
                                        </p:attrNameLst>
                                      </p:cBhvr>
                                      <p:to>
                                        <p:strVal val="visible"/>
                                      </p:to>
                                    </p:set>
                                    <p:animEffect transition="in" filter="dissolve">
                                      <p:cBhvr>
                                        <p:cTn id="12" dur="500"/>
                                        <p:tgtEl>
                                          <p:spTgt spid="204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497"/>
                                        </p:tgtEl>
                                        <p:attrNameLst>
                                          <p:attrName>style.visibility</p:attrName>
                                        </p:attrNameLst>
                                      </p:cBhvr>
                                      <p:to>
                                        <p:strVal val="visible"/>
                                      </p:to>
                                    </p:set>
                                    <p:animEffect transition="in" filter="dissolve">
                                      <p:cBhvr>
                                        <p:cTn id="17" dur="500"/>
                                        <p:tgtEl>
                                          <p:spTgt spid="204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500"/>
                                        </p:tgtEl>
                                        <p:attrNameLst>
                                          <p:attrName>style.visibility</p:attrName>
                                        </p:attrNameLst>
                                      </p:cBhvr>
                                      <p:to>
                                        <p:strVal val="visible"/>
                                      </p:to>
                                    </p:set>
                                    <p:animEffect transition="in" filter="dissolve">
                                      <p:cBhvr>
                                        <p:cTn id="22" dur="500"/>
                                        <p:tgtEl>
                                          <p:spTgt spid="20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animBg="1"/>
      <p:bldP spid="20497" grpId="0" animBg="1"/>
      <p:bldP spid="20500" grpId="0" animBg="1"/>
      <p:bldP spid="2048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descr="Blue tissue paper"/>
          <p:cNvSpPr>
            <a:spLocks noChangeArrowheads="1"/>
          </p:cNvSpPr>
          <p:nvPr/>
        </p:nvSpPr>
        <p:spPr bwMode="auto">
          <a:xfrm>
            <a:off x="457200" y="685800"/>
            <a:ext cx="8229600" cy="5410200"/>
          </a:xfrm>
          <a:prstGeom prst="rect">
            <a:avLst/>
          </a:prstGeom>
          <a:blipFill dpi="0" rotWithShape="0">
            <a:blip r:embed="rId2"/>
            <a:srcRect/>
            <a:tile tx="0" ty="0" sx="100000" sy="100000" flip="none" algn="tl"/>
          </a:blipFill>
          <a:ln w="38100">
            <a:solidFill>
              <a:schemeClr val="tx1"/>
            </a:solidFill>
            <a:miter lim="800000"/>
            <a:headEnd/>
            <a:tailEnd/>
          </a:ln>
        </p:spPr>
        <p:txBody>
          <a:bodyPr wrap="none" anchor="ctr"/>
          <a:lstStyle/>
          <a:p>
            <a:endParaRPr lang="en-US"/>
          </a:p>
        </p:txBody>
      </p:sp>
      <p:sp>
        <p:nvSpPr>
          <p:cNvPr id="20483" name="Rectangle 2"/>
          <p:cNvSpPr>
            <a:spLocks noGrp="1" noChangeArrowheads="1"/>
          </p:cNvSpPr>
          <p:nvPr>
            <p:ph type="title"/>
          </p:nvPr>
        </p:nvSpPr>
        <p:spPr>
          <a:xfrm>
            <a:off x="762000" y="1447800"/>
            <a:ext cx="7696200" cy="3733800"/>
          </a:xfrm>
        </p:spPr>
        <p:txBody>
          <a:bodyPr/>
          <a:lstStyle/>
          <a:p>
            <a:pPr algn="l" eaLnBrk="1" hangingPunct="1"/>
            <a:r>
              <a:rPr lang="en-US" sz="3600" b="1" smtClean="0"/>
              <a:t>Remember: annotated bibliographies are simply an organized list of the sources that you have used, each of which is followed by a brief note: the annotation. The annotation itself is a brief description and evaluation or the book or article.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reeform 50"/>
          <p:cNvSpPr>
            <a:spLocks/>
          </p:cNvSpPr>
          <p:nvPr/>
        </p:nvSpPr>
        <p:spPr bwMode="auto">
          <a:xfrm>
            <a:off x="1541463" y="1022350"/>
            <a:ext cx="5845175" cy="3692525"/>
          </a:xfrm>
          <a:custGeom>
            <a:avLst/>
            <a:gdLst>
              <a:gd name="T0" fmla="*/ 2169 w 3682"/>
              <a:gd name="T1" fmla="*/ 282 h 2326"/>
              <a:gd name="T2" fmla="*/ 2067 w 3682"/>
              <a:gd name="T3" fmla="*/ 147 h 2326"/>
              <a:gd name="T4" fmla="*/ 1920 w 3682"/>
              <a:gd name="T5" fmla="*/ 90 h 2326"/>
              <a:gd name="T6" fmla="*/ 1785 w 3682"/>
              <a:gd name="T7" fmla="*/ 34 h 2326"/>
              <a:gd name="T8" fmla="*/ 1627 w 3682"/>
              <a:gd name="T9" fmla="*/ 11 h 2326"/>
              <a:gd name="T10" fmla="*/ 1581 w 3682"/>
              <a:gd name="T11" fmla="*/ 0 h 2326"/>
              <a:gd name="T12" fmla="*/ 1164 w 3682"/>
              <a:gd name="T13" fmla="*/ 45 h 2326"/>
              <a:gd name="T14" fmla="*/ 1062 w 3682"/>
              <a:gd name="T15" fmla="*/ 90 h 2326"/>
              <a:gd name="T16" fmla="*/ 960 w 3682"/>
              <a:gd name="T17" fmla="*/ 180 h 2326"/>
              <a:gd name="T18" fmla="*/ 802 w 3682"/>
              <a:gd name="T19" fmla="*/ 350 h 2326"/>
              <a:gd name="T20" fmla="*/ 734 w 3682"/>
              <a:gd name="T21" fmla="*/ 440 h 2326"/>
              <a:gd name="T22" fmla="*/ 554 w 3682"/>
              <a:gd name="T23" fmla="*/ 474 h 2326"/>
              <a:gd name="T24" fmla="*/ 384 w 3682"/>
              <a:gd name="T25" fmla="*/ 587 h 2326"/>
              <a:gd name="T26" fmla="*/ 317 w 3682"/>
              <a:gd name="T27" fmla="*/ 666 h 2326"/>
              <a:gd name="T28" fmla="*/ 158 w 3682"/>
              <a:gd name="T29" fmla="*/ 813 h 2326"/>
              <a:gd name="T30" fmla="*/ 34 w 3682"/>
              <a:gd name="T31" fmla="*/ 994 h 2326"/>
              <a:gd name="T32" fmla="*/ 0 w 3682"/>
              <a:gd name="T33" fmla="*/ 1118 h 2326"/>
              <a:gd name="T34" fmla="*/ 147 w 3682"/>
              <a:gd name="T35" fmla="*/ 1287 h 2326"/>
              <a:gd name="T36" fmla="*/ 192 w 3682"/>
              <a:gd name="T37" fmla="*/ 1310 h 2326"/>
              <a:gd name="T38" fmla="*/ 226 w 3682"/>
              <a:gd name="T39" fmla="*/ 1344 h 2326"/>
              <a:gd name="T40" fmla="*/ 294 w 3682"/>
              <a:gd name="T41" fmla="*/ 1366 h 2326"/>
              <a:gd name="T42" fmla="*/ 328 w 3682"/>
              <a:gd name="T43" fmla="*/ 1378 h 2326"/>
              <a:gd name="T44" fmla="*/ 350 w 3682"/>
              <a:gd name="T45" fmla="*/ 1683 h 2326"/>
              <a:gd name="T46" fmla="*/ 452 w 3682"/>
              <a:gd name="T47" fmla="*/ 1762 h 2326"/>
              <a:gd name="T48" fmla="*/ 520 w 3682"/>
              <a:gd name="T49" fmla="*/ 1784 h 2326"/>
              <a:gd name="T50" fmla="*/ 701 w 3682"/>
              <a:gd name="T51" fmla="*/ 1863 h 2326"/>
              <a:gd name="T52" fmla="*/ 791 w 3682"/>
              <a:gd name="T53" fmla="*/ 1942 h 2326"/>
              <a:gd name="T54" fmla="*/ 802 w 3682"/>
              <a:gd name="T55" fmla="*/ 2078 h 2326"/>
              <a:gd name="T56" fmla="*/ 893 w 3682"/>
              <a:gd name="T57" fmla="*/ 2157 h 2326"/>
              <a:gd name="T58" fmla="*/ 1751 w 3682"/>
              <a:gd name="T59" fmla="*/ 2180 h 2326"/>
              <a:gd name="T60" fmla="*/ 2033 w 3682"/>
              <a:gd name="T61" fmla="*/ 2247 h 2326"/>
              <a:gd name="T62" fmla="*/ 2575 w 3682"/>
              <a:gd name="T63" fmla="*/ 2326 h 2326"/>
              <a:gd name="T64" fmla="*/ 2846 w 3682"/>
              <a:gd name="T65" fmla="*/ 2247 h 2326"/>
              <a:gd name="T66" fmla="*/ 2925 w 3682"/>
              <a:gd name="T67" fmla="*/ 2191 h 2326"/>
              <a:gd name="T68" fmla="*/ 2982 w 3682"/>
              <a:gd name="T69" fmla="*/ 2100 h 2326"/>
              <a:gd name="T70" fmla="*/ 3005 w 3682"/>
              <a:gd name="T71" fmla="*/ 2010 h 2326"/>
              <a:gd name="T72" fmla="*/ 3095 w 3682"/>
              <a:gd name="T73" fmla="*/ 1784 h 2326"/>
              <a:gd name="T74" fmla="*/ 3456 w 3682"/>
              <a:gd name="T75" fmla="*/ 1784 h 2326"/>
              <a:gd name="T76" fmla="*/ 3569 w 3682"/>
              <a:gd name="T77" fmla="*/ 1694 h 2326"/>
              <a:gd name="T78" fmla="*/ 3637 w 3682"/>
              <a:gd name="T79" fmla="*/ 1649 h 2326"/>
              <a:gd name="T80" fmla="*/ 3682 w 3682"/>
              <a:gd name="T81" fmla="*/ 1502 h 2326"/>
              <a:gd name="T82" fmla="*/ 3648 w 3682"/>
              <a:gd name="T83" fmla="*/ 1039 h 2326"/>
              <a:gd name="T84" fmla="*/ 3524 w 3682"/>
              <a:gd name="T85" fmla="*/ 915 h 2326"/>
              <a:gd name="T86" fmla="*/ 3242 w 3682"/>
              <a:gd name="T87" fmla="*/ 700 h 2326"/>
              <a:gd name="T88" fmla="*/ 3084 w 3682"/>
              <a:gd name="T89" fmla="*/ 689 h 2326"/>
              <a:gd name="T90" fmla="*/ 2621 w 3682"/>
              <a:gd name="T91" fmla="*/ 666 h 2326"/>
              <a:gd name="T92" fmla="*/ 2598 w 3682"/>
              <a:gd name="T93" fmla="*/ 372 h 2326"/>
              <a:gd name="T94" fmla="*/ 2519 w 3682"/>
              <a:gd name="T95" fmla="*/ 271 h 2326"/>
              <a:gd name="T96" fmla="*/ 2451 w 3682"/>
              <a:gd name="T97" fmla="*/ 248 h 2326"/>
              <a:gd name="T98" fmla="*/ 2101 w 3682"/>
              <a:gd name="T99" fmla="*/ 260 h 23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82"/>
              <a:gd name="T151" fmla="*/ 0 h 2326"/>
              <a:gd name="T152" fmla="*/ 3682 w 3682"/>
              <a:gd name="T153" fmla="*/ 2326 h 23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82" h="2326">
                <a:moveTo>
                  <a:pt x="2169" y="282"/>
                </a:moveTo>
                <a:cubicBezTo>
                  <a:pt x="2147" y="250"/>
                  <a:pt x="2109" y="170"/>
                  <a:pt x="2067" y="147"/>
                </a:cubicBezTo>
                <a:cubicBezTo>
                  <a:pt x="1883" y="48"/>
                  <a:pt x="2010" y="128"/>
                  <a:pt x="1920" y="90"/>
                </a:cubicBezTo>
                <a:cubicBezTo>
                  <a:pt x="1877" y="72"/>
                  <a:pt x="1830" y="44"/>
                  <a:pt x="1785" y="34"/>
                </a:cubicBezTo>
                <a:cubicBezTo>
                  <a:pt x="1733" y="23"/>
                  <a:pt x="1679" y="20"/>
                  <a:pt x="1627" y="11"/>
                </a:cubicBezTo>
                <a:cubicBezTo>
                  <a:pt x="1611" y="8"/>
                  <a:pt x="1596" y="4"/>
                  <a:pt x="1581" y="0"/>
                </a:cubicBezTo>
                <a:cubicBezTo>
                  <a:pt x="1443" y="34"/>
                  <a:pt x="1306" y="36"/>
                  <a:pt x="1164" y="45"/>
                </a:cubicBezTo>
                <a:cubicBezTo>
                  <a:pt x="1127" y="57"/>
                  <a:pt x="1099" y="78"/>
                  <a:pt x="1062" y="90"/>
                </a:cubicBezTo>
                <a:cubicBezTo>
                  <a:pt x="1032" y="135"/>
                  <a:pt x="1009" y="156"/>
                  <a:pt x="960" y="180"/>
                </a:cubicBezTo>
                <a:cubicBezTo>
                  <a:pt x="905" y="235"/>
                  <a:pt x="847" y="286"/>
                  <a:pt x="802" y="350"/>
                </a:cubicBezTo>
                <a:cubicBezTo>
                  <a:pt x="779" y="382"/>
                  <a:pt x="777" y="427"/>
                  <a:pt x="734" y="440"/>
                </a:cubicBezTo>
                <a:cubicBezTo>
                  <a:pt x="678" y="457"/>
                  <a:pt x="612" y="460"/>
                  <a:pt x="554" y="474"/>
                </a:cubicBezTo>
                <a:cubicBezTo>
                  <a:pt x="497" y="531"/>
                  <a:pt x="445" y="543"/>
                  <a:pt x="384" y="587"/>
                </a:cubicBezTo>
                <a:cubicBezTo>
                  <a:pt x="357" y="606"/>
                  <a:pt x="336" y="640"/>
                  <a:pt x="317" y="666"/>
                </a:cubicBezTo>
                <a:cubicBezTo>
                  <a:pt x="290" y="742"/>
                  <a:pt x="218" y="767"/>
                  <a:pt x="158" y="813"/>
                </a:cubicBezTo>
                <a:cubicBezTo>
                  <a:pt x="102" y="856"/>
                  <a:pt x="65" y="931"/>
                  <a:pt x="34" y="994"/>
                </a:cubicBezTo>
                <a:cubicBezTo>
                  <a:pt x="24" y="1036"/>
                  <a:pt x="11" y="1076"/>
                  <a:pt x="0" y="1118"/>
                </a:cubicBezTo>
                <a:cubicBezTo>
                  <a:pt x="22" y="1222"/>
                  <a:pt x="33" y="1259"/>
                  <a:pt x="147" y="1287"/>
                </a:cubicBezTo>
                <a:cubicBezTo>
                  <a:pt x="162" y="1295"/>
                  <a:pt x="178" y="1300"/>
                  <a:pt x="192" y="1310"/>
                </a:cubicBezTo>
                <a:cubicBezTo>
                  <a:pt x="205" y="1319"/>
                  <a:pt x="212" y="1336"/>
                  <a:pt x="226" y="1344"/>
                </a:cubicBezTo>
                <a:cubicBezTo>
                  <a:pt x="247" y="1355"/>
                  <a:pt x="271" y="1358"/>
                  <a:pt x="294" y="1366"/>
                </a:cubicBezTo>
                <a:cubicBezTo>
                  <a:pt x="305" y="1370"/>
                  <a:pt x="328" y="1378"/>
                  <a:pt x="328" y="1378"/>
                </a:cubicBezTo>
                <a:cubicBezTo>
                  <a:pt x="304" y="1476"/>
                  <a:pt x="281" y="1601"/>
                  <a:pt x="350" y="1683"/>
                </a:cubicBezTo>
                <a:cubicBezTo>
                  <a:pt x="371" y="1708"/>
                  <a:pt x="428" y="1754"/>
                  <a:pt x="452" y="1762"/>
                </a:cubicBezTo>
                <a:cubicBezTo>
                  <a:pt x="475" y="1769"/>
                  <a:pt x="520" y="1784"/>
                  <a:pt x="520" y="1784"/>
                </a:cubicBezTo>
                <a:cubicBezTo>
                  <a:pt x="584" y="1827"/>
                  <a:pt x="626" y="1845"/>
                  <a:pt x="701" y="1863"/>
                </a:cubicBezTo>
                <a:cubicBezTo>
                  <a:pt x="762" y="1894"/>
                  <a:pt x="774" y="1874"/>
                  <a:pt x="791" y="1942"/>
                </a:cubicBezTo>
                <a:cubicBezTo>
                  <a:pt x="795" y="1987"/>
                  <a:pt x="790" y="2034"/>
                  <a:pt x="802" y="2078"/>
                </a:cubicBezTo>
                <a:cubicBezTo>
                  <a:pt x="808" y="2101"/>
                  <a:pt x="866" y="2156"/>
                  <a:pt x="893" y="2157"/>
                </a:cubicBezTo>
                <a:cubicBezTo>
                  <a:pt x="1179" y="2168"/>
                  <a:pt x="1465" y="2172"/>
                  <a:pt x="1751" y="2180"/>
                </a:cubicBezTo>
                <a:cubicBezTo>
                  <a:pt x="1852" y="2240"/>
                  <a:pt x="1907" y="2238"/>
                  <a:pt x="2033" y="2247"/>
                </a:cubicBezTo>
                <a:cubicBezTo>
                  <a:pt x="2213" y="2273"/>
                  <a:pt x="2399" y="2283"/>
                  <a:pt x="2575" y="2326"/>
                </a:cubicBezTo>
                <a:cubicBezTo>
                  <a:pt x="2673" y="2314"/>
                  <a:pt x="2759" y="2298"/>
                  <a:pt x="2846" y="2247"/>
                </a:cubicBezTo>
                <a:cubicBezTo>
                  <a:pt x="2874" y="2231"/>
                  <a:pt x="2925" y="2191"/>
                  <a:pt x="2925" y="2191"/>
                </a:cubicBezTo>
                <a:cubicBezTo>
                  <a:pt x="2940" y="2169"/>
                  <a:pt x="2974" y="2120"/>
                  <a:pt x="2982" y="2100"/>
                </a:cubicBezTo>
                <a:cubicBezTo>
                  <a:pt x="2993" y="2071"/>
                  <a:pt x="2995" y="2039"/>
                  <a:pt x="3005" y="2010"/>
                </a:cubicBezTo>
                <a:cubicBezTo>
                  <a:pt x="3014" y="1861"/>
                  <a:pt x="2969" y="1810"/>
                  <a:pt x="3095" y="1784"/>
                </a:cubicBezTo>
                <a:cubicBezTo>
                  <a:pt x="3148" y="1787"/>
                  <a:pt x="3367" y="1810"/>
                  <a:pt x="3456" y="1784"/>
                </a:cubicBezTo>
                <a:cubicBezTo>
                  <a:pt x="3495" y="1773"/>
                  <a:pt x="3538" y="1718"/>
                  <a:pt x="3569" y="1694"/>
                </a:cubicBezTo>
                <a:cubicBezTo>
                  <a:pt x="3590" y="1677"/>
                  <a:pt x="3637" y="1649"/>
                  <a:pt x="3637" y="1649"/>
                </a:cubicBezTo>
                <a:cubicBezTo>
                  <a:pt x="3670" y="1601"/>
                  <a:pt x="3673" y="1560"/>
                  <a:pt x="3682" y="1502"/>
                </a:cubicBezTo>
                <a:cubicBezTo>
                  <a:pt x="3671" y="1348"/>
                  <a:pt x="3680" y="1190"/>
                  <a:pt x="3648" y="1039"/>
                </a:cubicBezTo>
                <a:cubicBezTo>
                  <a:pt x="3643" y="1016"/>
                  <a:pt x="3545" y="946"/>
                  <a:pt x="3524" y="915"/>
                </a:cubicBezTo>
                <a:cubicBezTo>
                  <a:pt x="3434" y="779"/>
                  <a:pt x="3414" y="715"/>
                  <a:pt x="3242" y="700"/>
                </a:cubicBezTo>
                <a:cubicBezTo>
                  <a:pt x="3189" y="695"/>
                  <a:pt x="3137" y="693"/>
                  <a:pt x="3084" y="689"/>
                </a:cubicBezTo>
                <a:cubicBezTo>
                  <a:pt x="2923" y="696"/>
                  <a:pt x="2774" y="717"/>
                  <a:pt x="2621" y="666"/>
                </a:cubicBezTo>
                <a:cubicBezTo>
                  <a:pt x="2615" y="568"/>
                  <a:pt x="2629" y="465"/>
                  <a:pt x="2598" y="372"/>
                </a:cubicBezTo>
                <a:cubicBezTo>
                  <a:pt x="2594" y="359"/>
                  <a:pt x="2543" y="284"/>
                  <a:pt x="2519" y="271"/>
                </a:cubicBezTo>
                <a:cubicBezTo>
                  <a:pt x="2498" y="259"/>
                  <a:pt x="2451" y="248"/>
                  <a:pt x="2451" y="248"/>
                </a:cubicBezTo>
                <a:cubicBezTo>
                  <a:pt x="2334" y="252"/>
                  <a:pt x="2101" y="260"/>
                  <a:pt x="2101" y="260"/>
                </a:cubicBezTo>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2" name="Group 51"/>
          <p:cNvGrpSpPr>
            <a:grpSpLocks/>
          </p:cNvGrpSpPr>
          <p:nvPr/>
        </p:nvGrpSpPr>
        <p:grpSpPr bwMode="auto">
          <a:xfrm>
            <a:off x="1295400" y="762000"/>
            <a:ext cx="1905000" cy="1219200"/>
            <a:chOff x="816" y="480"/>
            <a:chExt cx="1200" cy="768"/>
          </a:xfrm>
        </p:grpSpPr>
        <p:sp>
          <p:nvSpPr>
            <p:cNvPr id="21514" name="AutoShape 21"/>
            <p:cNvSpPr>
              <a:spLocks noChangeArrowheads="1"/>
            </p:cNvSpPr>
            <p:nvPr/>
          </p:nvSpPr>
          <p:spPr bwMode="auto">
            <a:xfrm>
              <a:off x="864" y="480"/>
              <a:ext cx="1152" cy="768"/>
            </a:xfrm>
            <a:prstGeom prst="wedgeRoundRectCallout">
              <a:avLst>
                <a:gd name="adj1" fmla="val 97745"/>
                <a:gd name="adj2" fmla="val 106509"/>
                <a:gd name="adj3" fmla="val 16667"/>
              </a:avLst>
            </a:prstGeom>
            <a:solidFill>
              <a:schemeClr val="bg1"/>
            </a:solidFill>
            <a:ln w="44450">
              <a:solidFill>
                <a:schemeClr val="tx1"/>
              </a:solidFill>
              <a:miter lim="800000"/>
              <a:headEnd/>
              <a:tailEnd/>
            </a:ln>
          </p:spPr>
          <p:txBody>
            <a:bodyPr anchor="ctr"/>
            <a:lstStyle/>
            <a:p>
              <a:endParaRPr lang="en-US"/>
            </a:p>
          </p:txBody>
        </p:sp>
        <p:sp>
          <p:nvSpPr>
            <p:cNvPr id="21515" name="Text Box 22"/>
            <p:cNvSpPr txBox="1">
              <a:spLocks noChangeArrowheads="1"/>
            </p:cNvSpPr>
            <p:nvPr/>
          </p:nvSpPr>
          <p:spPr bwMode="auto">
            <a:xfrm>
              <a:off x="816" y="604"/>
              <a:ext cx="1200"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a:latin typeface="Comic Sans MS" pitchFamily="66" charset="0"/>
                </a:rPr>
                <a:t>That’s the</a:t>
              </a:r>
            </a:p>
            <a:p>
              <a:pPr eaLnBrk="1" hangingPunct="1"/>
              <a:r>
                <a:rPr lang="en-US" sz="2800">
                  <a:latin typeface="Comic Sans MS" pitchFamily="66" charset="0"/>
                </a:rPr>
                <a:t>Basics!</a:t>
              </a:r>
            </a:p>
          </p:txBody>
        </p:sp>
      </p:grpSp>
      <p:sp>
        <p:nvSpPr>
          <p:cNvPr id="21508" name="Freeform 23"/>
          <p:cNvSpPr>
            <a:spLocks/>
          </p:cNvSpPr>
          <p:nvPr/>
        </p:nvSpPr>
        <p:spPr bwMode="auto">
          <a:xfrm>
            <a:off x="3760788" y="2716213"/>
            <a:ext cx="233362" cy="439737"/>
          </a:xfrm>
          <a:custGeom>
            <a:avLst/>
            <a:gdLst>
              <a:gd name="T0" fmla="*/ 0 w 147"/>
              <a:gd name="T1" fmla="*/ 17 h 277"/>
              <a:gd name="T2" fmla="*/ 135 w 147"/>
              <a:gd name="T3" fmla="*/ 40 h 277"/>
              <a:gd name="T4" fmla="*/ 147 w 147"/>
              <a:gd name="T5" fmla="*/ 164 h 277"/>
              <a:gd name="T6" fmla="*/ 135 w 147"/>
              <a:gd name="T7" fmla="*/ 232 h 277"/>
              <a:gd name="T8" fmla="*/ 102 w 147"/>
              <a:gd name="T9" fmla="*/ 243 h 277"/>
              <a:gd name="T10" fmla="*/ 90 w 147"/>
              <a:gd name="T11" fmla="*/ 277 h 277"/>
              <a:gd name="T12" fmla="*/ 34 w 147"/>
              <a:gd name="T13" fmla="*/ 265 h 277"/>
              <a:gd name="T14" fmla="*/ 0 w 147"/>
              <a:gd name="T15" fmla="*/ 164 h 277"/>
              <a:gd name="T16" fmla="*/ 0 w 147"/>
              <a:gd name="T17" fmla="*/ 17 h 2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7"/>
              <a:gd name="T28" fmla="*/ 0 h 277"/>
              <a:gd name="T29" fmla="*/ 147 w 147"/>
              <a:gd name="T30" fmla="*/ 277 h 2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7" h="277">
                <a:moveTo>
                  <a:pt x="0" y="17"/>
                </a:moveTo>
                <a:cubicBezTo>
                  <a:pt x="54" y="0"/>
                  <a:pt x="86" y="22"/>
                  <a:pt x="135" y="40"/>
                </a:cubicBezTo>
                <a:cubicBezTo>
                  <a:pt x="120" y="86"/>
                  <a:pt x="131" y="119"/>
                  <a:pt x="147" y="164"/>
                </a:cubicBezTo>
                <a:cubicBezTo>
                  <a:pt x="143" y="187"/>
                  <a:pt x="146" y="212"/>
                  <a:pt x="135" y="232"/>
                </a:cubicBezTo>
                <a:cubicBezTo>
                  <a:pt x="129" y="242"/>
                  <a:pt x="110" y="235"/>
                  <a:pt x="102" y="243"/>
                </a:cubicBezTo>
                <a:cubicBezTo>
                  <a:pt x="94" y="251"/>
                  <a:pt x="94" y="266"/>
                  <a:pt x="90" y="277"/>
                </a:cubicBezTo>
                <a:cubicBezTo>
                  <a:pt x="71" y="273"/>
                  <a:pt x="49" y="276"/>
                  <a:pt x="34" y="265"/>
                </a:cubicBezTo>
                <a:cubicBezTo>
                  <a:pt x="11" y="249"/>
                  <a:pt x="4" y="185"/>
                  <a:pt x="0" y="164"/>
                </a:cubicBezTo>
                <a:cubicBezTo>
                  <a:pt x="13" y="54"/>
                  <a:pt x="17" y="103"/>
                  <a:pt x="0" y="1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09" name="Freeform 31"/>
          <p:cNvSpPr>
            <a:spLocks/>
          </p:cNvSpPr>
          <p:nvPr/>
        </p:nvSpPr>
        <p:spPr bwMode="auto">
          <a:xfrm>
            <a:off x="7010400" y="4724400"/>
            <a:ext cx="474663" cy="352425"/>
          </a:xfrm>
          <a:custGeom>
            <a:avLst/>
            <a:gdLst>
              <a:gd name="T0" fmla="*/ 28 w 299"/>
              <a:gd name="T1" fmla="*/ 21 h 222"/>
              <a:gd name="T2" fmla="*/ 39 w 299"/>
              <a:gd name="T3" fmla="*/ 145 h 222"/>
              <a:gd name="T4" fmla="*/ 107 w 299"/>
              <a:gd name="T5" fmla="*/ 168 h 222"/>
              <a:gd name="T6" fmla="*/ 141 w 299"/>
              <a:gd name="T7" fmla="*/ 179 h 222"/>
              <a:gd name="T8" fmla="*/ 299 w 299"/>
              <a:gd name="T9" fmla="*/ 157 h 222"/>
              <a:gd name="T10" fmla="*/ 231 w 299"/>
              <a:gd name="T11" fmla="*/ 100 h 222"/>
              <a:gd name="T12" fmla="*/ 197 w 299"/>
              <a:gd name="T13" fmla="*/ 32 h 222"/>
              <a:gd name="T14" fmla="*/ 129 w 299"/>
              <a:gd name="T15" fmla="*/ 10 h 222"/>
              <a:gd name="T16" fmla="*/ 16 w 299"/>
              <a:gd name="T17" fmla="*/ 21 h 222"/>
              <a:gd name="T18" fmla="*/ 28 w 299"/>
              <a:gd name="T19" fmla="*/ 78 h 222"/>
              <a:gd name="T20" fmla="*/ 28 w 299"/>
              <a:gd name="T21" fmla="*/ 21 h 2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9"/>
              <a:gd name="T34" fmla="*/ 0 h 222"/>
              <a:gd name="T35" fmla="*/ 299 w 299"/>
              <a:gd name="T36" fmla="*/ 222 h 2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9" h="222">
                <a:moveTo>
                  <a:pt x="28" y="21"/>
                </a:moveTo>
                <a:cubicBezTo>
                  <a:pt x="32" y="62"/>
                  <a:pt x="19" y="108"/>
                  <a:pt x="39" y="145"/>
                </a:cubicBezTo>
                <a:cubicBezTo>
                  <a:pt x="50" y="166"/>
                  <a:pt x="84" y="160"/>
                  <a:pt x="107" y="168"/>
                </a:cubicBezTo>
                <a:cubicBezTo>
                  <a:pt x="118" y="172"/>
                  <a:pt x="141" y="179"/>
                  <a:pt x="141" y="179"/>
                </a:cubicBezTo>
                <a:cubicBezTo>
                  <a:pt x="203" y="222"/>
                  <a:pt x="255" y="222"/>
                  <a:pt x="299" y="157"/>
                </a:cubicBezTo>
                <a:cubicBezTo>
                  <a:pt x="275" y="140"/>
                  <a:pt x="248" y="126"/>
                  <a:pt x="231" y="100"/>
                </a:cubicBezTo>
                <a:cubicBezTo>
                  <a:pt x="214" y="74"/>
                  <a:pt x="229" y="52"/>
                  <a:pt x="197" y="32"/>
                </a:cubicBezTo>
                <a:cubicBezTo>
                  <a:pt x="177" y="20"/>
                  <a:pt x="129" y="10"/>
                  <a:pt x="129" y="10"/>
                </a:cubicBezTo>
                <a:cubicBezTo>
                  <a:pt x="91" y="14"/>
                  <a:pt x="47" y="0"/>
                  <a:pt x="16" y="21"/>
                </a:cubicBezTo>
                <a:cubicBezTo>
                  <a:pt x="0" y="32"/>
                  <a:pt x="9" y="78"/>
                  <a:pt x="28" y="78"/>
                </a:cubicBezTo>
                <a:cubicBezTo>
                  <a:pt x="47" y="78"/>
                  <a:pt x="28" y="40"/>
                  <a:pt x="28" y="2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pic>
        <p:nvPicPr>
          <p:cNvPr id="21510" name="Picture 45" descr="PE03635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2209800"/>
            <a:ext cx="3276600"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35" descr="AG00208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55963" y="2743200"/>
            <a:ext cx="123983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Freeform 52"/>
          <p:cNvSpPr>
            <a:spLocks/>
          </p:cNvSpPr>
          <p:nvPr/>
        </p:nvSpPr>
        <p:spPr bwMode="auto">
          <a:xfrm>
            <a:off x="2435225" y="2359025"/>
            <a:ext cx="523875" cy="455613"/>
          </a:xfrm>
          <a:custGeom>
            <a:avLst/>
            <a:gdLst>
              <a:gd name="T0" fmla="*/ 273 w 330"/>
              <a:gd name="T1" fmla="*/ 287 h 287"/>
              <a:gd name="T2" fmla="*/ 330 w 330"/>
              <a:gd name="T3" fmla="*/ 129 h 287"/>
              <a:gd name="T4" fmla="*/ 296 w 330"/>
              <a:gd name="T5" fmla="*/ 5 h 287"/>
              <a:gd name="T6" fmla="*/ 239 w 330"/>
              <a:gd name="T7" fmla="*/ 16 h 287"/>
              <a:gd name="T8" fmla="*/ 81 w 330"/>
              <a:gd name="T9" fmla="*/ 50 h 287"/>
              <a:gd name="T10" fmla="*/ 13 w 330"/>
              <a:gd name="T11" fmla="*/ 73 h 287"/>
              <a:gd name="T12" fmla="*/ 2 w 330"/>
              <a:gd name="T13" fmla="*/ 140 h 287"/>
              <a:gd name="T14" fmla="*/ 104 w 330"/>
              <a:gd name="T15" fmla="*/ 242 h 287"/>
              <a:gd name="T16" fmla="*/ 273 w 330"/>
              <a:gd name="T17" fmla="*/ 242 h 287"/>
              <a:gd name="T18" fmla="*/ 273 w 330"/>
              <a:gd name="T19" fmla="*/ 287 h 2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0"/>
              <a:gd name="T31" fmla="*/ 0 h 287"/>
              <a:gd name="T32" fmla="*/ 330 w 330"/>
              <a:gd name="T33" fmla="*/ 287 h 2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0" h="287">
                <a:moveTo>
                  <a:pt x="273" y="287"/>
                </a:moveTo>
                <a:cubicBezTo>
                  <a:pt x="285" y="198"/>
                  <a:pt x="293" y="201"/>
                  <a:pt x="330" y="129"/>
                </a:cubicBezTo>
                <a:cubicBezTo>
                  <a:pt x="325" y="95"/>
                  <a:pt x="324" y="13"/>
                  <a:pt x="296" y="5"/>
                </a:cubicBezTo>
                <a:cubicBezTo>
                  <a:pt x="277" y="0"/>
                  <a:pt x="258" y="12"/>
                  <a:pt x="239" y="16"/>
                </a:cubicBezTo>
                <a:cubicBezTo>
                  <a:pt x="187" y="28"/>
                  <a:pt x="133" y="37"/>
                  <a:pt x="81" y="50"/>
                </a:cubicBezTo>
                <a:cubicBezTo>
                  <a:pt x="58" y="56"/>
                  <a:pt x="13" y="73"/>
                  <a:pt x="13" y="73"/>
                </a:cubicBezTo>
                <a:cubicBezTo>
                  <a:pt x="9" y="95"/>
                  <a:pt x="0" y="117"/>
                  <a:pt x="2" y="140"/>
                </a:cubicBezTo>
                <a:cubicBezTo>
                  <a:pt x="8" y="204"/>
                  <a:pt x="55" y="218"/>
                  <a:pt x="104" y="242"/>
                </a:cubicBezTo>
                <a:cubicBezTo>
                  <a:pt x="122" y="240"/>
                  <a:pt x="244" y="218"/>
                  <a:pt x="273" y="242"/>
                </a:cubicBezTo>
                <a:cubicBezTo>
                  <a:pt x="285" y="252"/>
                  <a:pt x="273" y="272"/>
                  <a:pt x="273" y="28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13" name="Freeform 53"/>
          <p:cNvSpPr>
            <a:spLocks/>
          </p:cNvSpPr>
          <p:nvPr/>
        </p:nvSpPr>
        <p:spPr bwMode="auto">
          <a:xfrm>
            <a:off x="4479925" y="1811338"/>
            <a:ext cx="598488" cy="322262"/>
          </a:xfrm>
          <a:custGeom>
            <a:avLst/>
            <a:gdLst>
              <a:gd name="T0" fmla="*/ 295 w 377"/>
              <a:gd name="T1" fmla="*/ 90 h 203"/>
              <a:gd name="T2" fmla="*/ 160 w 377"/>
              <a:gd name="T3" fmla="*/ 0 h 203"/>
              <a:gd name="T4" fmla="*/ 24 w 377"/>
              <a:gd name="T5" fmla="*/ 34 h 203"/>
              <a:gd name="T6" fmla="*/ 2 w 377"/>
              <a:gd name="T7" fmla="*/ 67 h 203"/>
              <a:gd name="T8" fmla="*/ 35 w 377"/>
              <a:gd name="T9" fmla="*/ 101 h 203"/>
              <a:gd name="T10" fmla="*/ 227 w 377"/>
              <a:gd name="T11" fmla="*/ 203 h 203"/>
              <a:gd name="T12" fmla="*/ 329 w 377"/>
              <a:gd name="T13" fmla="*/ 147 h 203"/>
              <a:gd name="T14" fmla="*/ 329 w 377"/>
              <a:gd name="T15" fmla="*/ 79 h 203"/>
              <a:gd name="T16" fmla="*/ 295 w 377"/>
              <a:gd name="T17" fmla="*/ 90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7"/>
              <a:gd name="T28" fmla="*/ 0 h 203"/>
              <a:gd name="T29" fmla="*/ 377 w 377"/>
              <a:gd name="T30" fmla="*/ 203 h 2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7" h="203">
                <a:moveTo>
                  <a:pt x="295" y="90"/>
                </a:moveTo>
                <a:cubicBezTo>
                  <a:pt x="255" y="63"/>
                  <a:pt x="205" y="15"/>
                  <a:pt x="160" y="0"/>
                </a:cubicBezTo>
                <a:cubicBezTo>
                  <a:pt x="113" y="9"/>
                  <a:pt x="69" y="18"/>
                  <a:pt x="24" y="34"/>
                </a:cubicBezTo>
                <a:cubicBezTo>
                  <a:pt x="17" y="45"/>
                  <a:pt x="0" y="54"/>
                  <a:pt x="2" y="67"/>
                </a:cubicBezTo>
                <a:cubicBezTo>
                  <a:pt x="5" y="83"/>
                  <a:pt x="23" y="91"/>
                  <a:pt x="35" y="101"/>
                </a:cubicBezTo>
                <a:cubicBezTo>
                  <a:pt x="96" y="150"/>
                  <a:pt x="154" y="179"/>
                  <a:pt x="227" y="203"/>
                </a:cubicBezTo>
                <a:cubicBezTo>
                  <a:pt x="305" y="151"/>
                  <a:pt x="269" y="166"/>
                  <a:pt x="329" y="147"/>
                </a:cubicBezTo>
                <a:cubicBezTo>
                  <a:pt x="342" y="128"/>
                  <a:pt x="377" y="98"/>
                  <a:pt x="329" y="79"/>
                </a:cubicBezTo>
                <a:cubicBezTo>
                  <a:pt x="318" y="75"/>
                  <a:pt x="306" y="86"/>
                  <a:pt x="295" y="9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The Heck Is It?</a:t>
            </a:r>
            <a:endParaRPr lang="en-US" b="1" dirty="0"/>
          </a:p>
        </p:txBody>
      </p:sp>
      <p:sp>
        <p:nvSpPr>
          <p:cNvPr id="3" name="Content Placeholder 2"/>
          <p:cNvSpPr>
            <a:spLocks noGrp="1"/>
          </p:cNvSpPr>
          <p:nvPr>
            <p:ph idx="1"/>
          </p:nvPr>
        </p:nvSpPr>
        <p:spPr/>
        <p:txBody>
          <a:bodyPr/>
          <a:lstStyle/>
          <a:p>
            <a:pPr marL="0" indent="0" algn="ctr">
              <a:buNone/>
            </a:pPr>
            <a:r>
              <a:rPr lang="en-US" b="1" i="1" dirty="0" smtClean="0"/>
              <a:t>An annotated bibliography</a:t>
            </a:r>
            <a:r>
              <a:rPr lang="en-US" i="1" dirty="0" smtClean="0"/>
              <a:t> includes a summary and/or evaluation of each of the sources. </a:t>
            </a:r>
            <a:r>
              <a:rPr lang="en-US" sz="1100" dirty="0" smtClean="0"/>
              <a:t>(From Purdue OWL)</a:t>
            </a:r>
            <a:endParaRPr lang="en-US" sz="1100" dirty="0"/>
          </a:p>
        </p:txBody>
      </p:sp>
      <p:pic>
        <p:nvPicPr>
          <p:cNvPr id="33794" name="Picture 2" descr="C:\Users\Mary Ann's\AppData\Local\Microsoft\Windows\Temporary Internet Files\Content.IE5\C9ELB0RC\MP90044341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886200"/>
            <a:ext cx="3586163" cy="2386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355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Why Is Mrs. Sheets </a:t>
            </a:r>
            <a:br>
              <a:rPr lang="en-US" b="1" dirty="0" smtClean="0"/>
            </a:br>
            <a:r>
              <a:rPr lang="en-US" b="1" dirty="0" smtClean="0"/>
              <a:t>Making Me Do This???</a:t>
            </a:r>
            <a:endParaRPr lang="en-US" b="1" dirty="0"/>
          </a:p>
        </p:txBody>
      </p:sp>
      <p:sp>
        <p:nvSpPr>
          <p:cNvPr id="3" name="Content Placeholder 2"/>
          <p:cNvSpPr>
            <a:spLocks noGrp="1"/>
          </p:cNvSpPr>
          <p:nvPr>
            <p:ph idx="1"/>
          </p:nvPr>
        </p:nvSpPr>
        <p:spPr>
          <a:xfrm>
            <a:off x="519797" y="2209800"/>
            <a:ext cx="7772400" cy="4114800"/>
          </a:xfrm>
        </p:spPr>
        <p:txBody>
          <a:bodyPr/>
          <a:lstStyle/>
          <a:p>
            <a:pPr marL="0" indent="0">
              <a:buNone/>
            </a:pPr>
            <a:r>
              <a:rPr lang="en-US" sz="1800" dirty="0" smtClean="0"/>
              <a:t>Just collecting sources for a bibliography is useful, but when you have to write annotations for each source, you're forced to read each source more carefully. You begin to read more critically instead of just collecting information</a:t>
            </a:r>
          </a:p>
          <a:p>
            <a:pPr marL="0" indent="0">
              <a:buNone/>
            </a:pPr>
            <a:endParaRPr lang="en-US" sz="1800" dirty="0"/>
          </a:p>
          <a:p>
            <a:pPr marL="0" indent="0">
              <a:buNone/>
            </a:pPr>
            <a:r>
              <a:rPr lang="en-US" sz="1800" dirty="0" smtClean="0"/>
              <a:t>To help you formulate a thesis: Every good research paper is an argument. The purpose of research is to state and support a thesis. So a very important part of research is developing a thesis that is debatable, interesting, and current. </a:t>
            </a:r>
          </a:p>
          <a:p>
            <a:pPr marL="0" indent="0">
              <a:buNone/>
            </a:pPr>
            <a:endParaRPr lang="en-US" sz="1800" dirty="0"/>
          </a:p>
          <a:p>
            <a:pPr marL="0" indent="0">
              <a:buNone/>
            </a:pPr>
            <a:r>
              <a:rPr lang="en-US" sz="1800" dirty="0" smtClean="0"/>
              <a:t>Writing an annotated bibliography can help you gain a good perspective on what is being said about your topic. By reading and responding to a variety of sources on a topic, you'll start to see what the issues are, what people are arguing about, and you'll then be able to develop your own point of view.</a:t>
            </a:r>
            <a:endParaRPr lang="en-US" sz="1800" dirty="0"/>
          </a:p>
        </p:txBody>
      </p:sp>
      <p:pic>
        <p:nvPicPr>
          <p:cNvPr id="34818" name="Picture 2" descr="C:\Users\Mary Ann's\AppData\Local\Microsoft\Windows\Temporary Internet Files\Content.IE5\1Q2U4L49\MC90044042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1" y="314528"/>
            <a:ext cx="1510396" cy="1590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26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descr="Blue tissue paper"/>
          <p:cNvSpPr>
            <a:spLocks noChangeArrowheads="1"/>
          </p:cNvSpPr>
          <p:nvPr/>
        </p:nvSpPr>
        <p:spPr bwMode="auto">
          <a:xfrm>
            <a:off x="1066800" y="914400"/>
            <a:ext cx="7010400" cy="4267200"/>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sp>
        <p:nvSpPr>
          <p:cNvPr id="16386" name="Text Box 2"/>
          <p:cNvSpPr txBox="1">
            <a:spLocks noChangeArrowheads="1"/>
          </p:cNvSpPr>
          <p:nvPr/>
        </p:nvSpPr>
        <p:spPr bwMode="auto">
          <a:xfrm>
            <a:off x="1844675" y="1393825"/>
            <a:ext cx="5588000" cy="2774950"/>
          </a:xfrm>
          <a:prstGeom prst="rect">
            <a:avLst/>
          </a:prstGeom>
          <a:noFill/>
          <a:ln w="9525">
            <a:noFill/>
            <a:miter lim="800000"/>
            <a:headEnd/>
            <a:tailEnd/>
          </a:ln>
          <a:effectLst>
            <a:outerShdw dist="107763" dir="2700000" algn="ctr" rotWithShape="0">
              <a:srgbClr val="C0C0C0">
                <a:alpha val="50000"/>
              </a:srgbClr>
            </a:outerShdw>
          </a:effectLst>
        </p:spPr>
        <p:txBody>
          <a:bodyPr wrap="none">
            <a:spAutoFit/>
          </a:bodyPr>
          <a:lstStyle/>
          <a:p>
            <a:pPr>
              <a:defRPr/>
            </a:pPr>
            <a:r>
              <a:rPr lang="en-US" sz="8800" b="1"/>
              <a:t>The </a:t>
            </a:r>
          </a:p>
          <a:p>
            <a:pPr>
              <a:defRPr/>
            </a:pPr>
            <a:r>
              <a:rPr lang="en-US" sz="8800" b="1"/>
              <a:t>Annotation</a:t>
            </a:r>
          </a:p>
        </p:txBody>
      </p:sp>
      <p:pic>
        <p:nvPicPr>
          <p:cNvPr id="1741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724400"/>
            <a:ext cx="1905000"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9" name="Freeform 9"/>
          <p:cNvSpPr>
            <a:spLocks/>
          </p:cNvSpPr>
          <p:nvPr/>
        </p:nvSpPr>
        <p:spPr bwMode="auto">
          <a:xfrm>
            <a:off x="250825" y="2438400"/>
            <a:ext cx="8599488" cy="2492375"/>
          </a:xfrm>
          <a:custGeom>
            <a:avLst/>
            <a:gdLst>
              <a:gd name="T0" fmla="*/ 3987 w 5417"/>
              <a:gd name="T1" fmla="*/ 278 h 1570"/>
              <a:gd name="T2" fmla="*/ 4055 w 5417"/>
              <a:gd name="T3" fmla="*/ 98 h 1570"/>
              <a:gd name="T4" fmla="*/ 4348 w 5417"/>
              <a:gd name="T5" fmla="*/ 30 h 1570"/>
              <a:gd name="T6" fmla="*/ 4619 w 5417"/>
              <a:gd name="T7" fmla="*/ 30 h 1570"/>
              <a:gd name="T8" fmla="*/ 4642 w 5417"/>
              <a:gd name="T9" fmla="*/ 64 h 1570"/>
              <a:gd name="T10" fmla="*/ 4687 w 5417"/>
              <a:gd name="T11" fmla="*/ 98 h 1570"/>
              <a:gd name="T12" fmla="*/ 4834 w 5417"/>
              <a:gd name="T13" fmla="*/ 131 h 1570"/>
              <a:gd name="T14" fmla="*/ 5060 w 5417"/>
              <a:gd name="T15" fmla="*/ 312 h 1570"/>
              <a:gd name="T16" fmla="*/ 5173 w 5417"/>
              <a:gd name="T17" fmla="*/ 448 h 1570"/>
              <a:gd name="T18" fmla="*/ 5241 w 5417"/>
              <a:gd name="T19" fmla="*/ 674 h 1570"/>
              <a:gd name="T20" fmla="*/ 5286 w 5417"/>
              <a:gd name="T21" fmla="*/ 696 h 1570"/>
              <a:gd name="T22" fmla="*/ 5354 w 5417"/>
              <a:gd name="T23" fmla="*/ 741 h 1570"/>
              <a:gd name="T24" fmla="*/ 5274 w 5417"/>
              <a:gd name="T25" fmla="*/ 945 h 1570"/>
              <a:gd name="T26" fmla="*/ 5263 w 5417"/>
              <a:gd name="T27" fmla="*/ 978 h 1570"/>
              <a:gd name="T28" fmla="*/ 5229 w 5417"/>
              <a:gd name="T29" fmla="*/ 1012 h 1570"/>
              <a:gd name="T30" fmla="*/ 5218 w 5417"/>
              <a:gd name="T31" fmla="*/ 1080 h 1570"/>
              <a:gd name="T32" fmla="*/ 5037 w 5417"/>
              <a:gd name="T33" fmla="*/ 1261 h 1570"/>
              <a:gd name="T34" fmla="*/ 4936 w 5417"/>
              <a:gd name="T35" fmla="*/ 1283 h 1570"/>
              <a:gd name="T36" fmla="*/ 4247 w 5417"/>
              <a:gd name="T37" fmla="*/ 1216 h 1570"/>
              <a:gd name="T38" fmla="*/ 4100 w 5417"/>
              <a:gd name="T39" fmla="*/ 1227 h 1570"/>
              <a:gd name="T40" fmla="*/ 3637 w 5417"/>
              <a:gd name="T41" fmla="*/ 1238 h 1570"/>
              <a:gd name="T42" fmla="*/ 3558 w 5417"/>
              <a:gd name="T43" fmla="*/ 1261 h 1570"/>
              <a:gd name="T44" fmla="*/ 3287 w 5417"/>
              <a:gd name="T45" fmla="*/ 1295 h 1570"/>
              <a:gd name="T46" fmla="*/ 3275 w 5417"/>
              <a:gd name="T47" fmla="*/ 1362 h 1570"/>
              <a:gd name="T48" fmla="*/ 2914 w 5417"/>
              <a:gd name="T49" fmla="*/ 1498 h 1570"/>
              <a:gd name="T50" fmla="*/ 2349 w 5417"/>
              <a:gd name="T51" fmla="*/ 1487 h 1570"/>
              <a:gd name="T52" fmla="*/ 1977 w 5417"/>
              <a:gd name="T53" fmla="*/ 1464 h 1570"/>
              <a:gd name="T54" fmla="*/ 1581 w 5417"/>
              <a:gd name="T55" fmla="*/ 1487 h 1570"/>
              <a:gd name="T56" fmla="*/ 1242 w 5417"/>
              <a:gd name="T57" fmla="*/ 1464 h 1570"/>
              <a:gd name="T58" fmla="*/ 136 w 5417"/>
              <a:gd name="T59" fmla="*/ 1475 h 1570"/>
              <a:gd name="T60" fmla="*/ 113 w 5417"/>
              <a:gd name="T61" fmla="*/ 1250 h 1570"/>
              <a:gd name="T62" fmla="*/ 68 w 5417"/>
              <a:gd name="T63" fmla="*/ 1204 h 1570"/>
              <a:gd name="T64" fmla="*/ 34 w 5417"/>
              <a:gd name="T65" fmla="*/ 1170 h 1570"/>
              <a:gd name="T66" fmla="*/ 11 w 5417"/>
              <a:gd name="T67" fmla="*/ 1103 h 1570"/>
              <a:gd name="T68" fmla="*/ 0 w 5417"/>
              <a:gd name="T69" fmla="*/ 1069 h 1570"/>
              <a:gd name="T70" fmla="*/ 11 w 5417"/>
              <a:gd name="T71" fmla="*/ 1024 h 1570"/>
              <a:gd name="T72" fmla="*/ 34 w 5417"/>
              <a:gd name="T73" fmla="*/ 978 h 1570"/>
              <a:gd name="T74" fmla="*/ 68 w 5417"/>
              <a:gd name="T75" fmla="*/ 866 h 1570"/>
              <a:gd name="T76" fmla="*/ 11 w 5417"/>
              <a:gd name="T77" fmla="*/ 764 h 1570"/>
              <a:gd name="T78" fmla="*/ 57 w 5417"/>
              <a:gd name="T79" fmla="*/ 561 h 1570"/>
              <a:gd name="T80" fmla="*/ 45 w 5417"/>
              <a:gd name="T81" fmla="*/ 493 h 1570"/>
              <a:gd name="T82" fmla="*/ 57 w 5417"/>
              <a:gd name="T83" fmla="*/ 402 h 1570"/>
              <a:gd name="T84" fmla="*/ 316 w 5417"/>
              <a:gd name="T85" fmla="*/ 346 h 1570"/>
              <a:gd name="T86" fmla="*/ 576 w 5417"/>
              <a:gd name="T87" fmla="*/ 357 h 1570"/>
              <a:gd name="T88" fmla="*/ 1118 w 5417"/>
              <a:gd name="T89" fmla="*/ 346 h 1570"/>
              <a:gd name="T90" fmla="*/ 1322 w 5417"/>
              <a:gd name="T91" fmla="*/ 346 h 1570"/>
              <a:gd name="T92" fmla="*/ 2056 w 5417"/>
              <a:gd name="T93" fmla="*/ 323 h 1570"/>
              <a:gd name="T94" fmla="*/ 2598 w 5417"/>
              <a:gd name="T95" fmla="*/ 335 h 1570"/>
              <a:gd name="T96" fmla="*/ 3343 w 5417"/>
              <a:gd name="T97" fmla="*/ 402 h 1570"/>
              <a:gd name="T98" fmla="*/ 3434 w 5417"/>
              <a:gd name="T99" fmla="*/ 369 h 1570"/>
              <a:gd name="T100" fmla="*/ 3524 w 5417"/>
              <a:gd name="T101" fmla="*/ 380 h 1570"/>
              <a:gd name="T102" fmla="*/ 3626 w 5417"/>
              <a:gd name="T103" fmla="*/ 380 h 1570"/>
              <a:gd name="T104" fmla="*/ 3705 w 5417"/>
              <a:gd name="T105" fmla="*/ 369 h 1570"/>
              <a:gd name="T106" fmla="*/ 3897 w 5417"/>
              <a:gd name="T107" fmla="*/ 335 h 1570"/>
              <a:gd name="T108" fmla="*/ 3987 w 5417"/>
              <a:gd name="T109" fmla="*/ 278 h 15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417"/>
              <a:gd name="T166" fmla="*/ 0 h 1570"/>
              <a:gd name="T167" fmla="*/ 5417 w 5417"/>
              <a:gd name="T168" fmla="*/ 1570 h 157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417" h="1570">
                <a:moveTo>
                  <a:pt x="3987" y="278"/>
                </a:moveTo>
                <a:cubicBezTo>
                  <a:pt x="3994" y="189"/>
                  <a:pt x="3970" y="125"/>
                  <a:pt x="4055" y="98"/>
                </a:cubicBezTo>
                <a:cubicBezTo>
                  <a:pt x="4150" y="34"/>
                  <a:pt x="4234" y="38"/>
                  <a:pt x="4348" y="30"/>
                </a:cubicBezTo>
                <a:cubicBezTo>
                  <a:pt x="4453" y="8"/>
                  <a:pt x="4465" y="0"/>
                  <a:pt x="4619" y="30"/>
                </a:cubicBezTo>
                <a:cubicBezTo>
                  <a:pt x="4632" y="33"/>
                  <a:pt x="4632" y="54"/>
                  <a:pt x="4642" y="64"/>
                </a:cubicBezTo>
                <a:cubicBezTo>
                  <a:pt x="4655" y="77"/>
                  <a:pt x="4671" y="89"/>
                  <a:pt x="4687" y="98"/>
                </a:cubicBezTo>
                <a:cubicBezTo>
                  <a:pt x="4727" y="121"/>
                  <a:pt x="4791" y="124"/>
                  <a:pt x="4834" y="131"/>
                </a:cubicBezTo>
                <a:cubicBezTo>
                  <a:pt x="4918" y="182"/>
                  <a:pt x="4970" y="268"/>
                  <a:pt x="5060" y="312"/>
                </a:cubicBezTo>
                <a:cubicBezTo>
                  <a:pt x="5101" y="353"/>
                  <a:pt x="5141" y="400"/>
                  <a:pt x="5173" y="448"/>
                </a:cubicBezTo>
                <a:cubicBezTo>
                  <a:pt x="5192" y="524"/>
                  <a:pt x="5216" y="600"/>
                  <a:pt x="5241" y="674"/>
                </a:cubicBezTo>
                <a:cubicBezTo>
                  <a:pt x="5246" y="690"/>
                  <a:pt x="5272" y="687"/>
                  <a:pt x="5286" y="696"/>
                </a:cubicBezTo>
                <a:cubicBezTo>
                  <a:pt x="5309" y="710"/>
                  <a:pt x="5354" y="741"/>
                  <a:pt x="5354" y="741"/>
                </a:cubicBezTo>
                <a:cubicBezTo>
                  <a:pt x="5417" y="838"/>
                  <a:pt x="5365" y="913"/>
                  <a:pt x="5274" y="945"/>
                </a:cubicBezTo>
                <a:cubicBezTo>
                  <a:pt x="5270" y="956"/>
                  <a:pt x="5269" y="968"/>
                  <a:pt x="5263" y="978"/>
                </a:cubicBezTo>
                <a:cubicBezTo>
                  <a:pt x="5254" y="991"/>
                  <a:pt x="5235" y="997"/>
                  <a:pt x="5229" y="1012"/>
                </a:cubicBezTo>
                <a:cubicBezTo>
                  <a:pt x="5220" y="1033"/>
                  <a:pt x="5225" y="1058"/>
                  <a:pt x="5218" y="1080"/>
                </a:cubicBezTo>
                <a:cubicBezTo>
                  <a:pt x="5192" y="1159"/>
                  <a:pt x="5103" y="1217"/>
                  <a:pt x="5037" y="1261"/>
                </a:cubicBezTo>
                <a:cubicBezTo>
                  <a:pt x="5008" y="1280"/>
                  <a:pt x="4969" y="1275"/>
                  <a:pt x="4936" y="1283"/>
                </a:cubicBezTo>
                <a:cubicBezTo>
                  <a:pt x="4706" y="1264"/>
                  <a:pt x="4479" y="1229"/>
                  <a:pt x="4247" y="1216"/>
                </a:cubicBezTo>
                <a:cubicBezTo>
                  <a:pt x="4198" y="1220"/>
                  <a:pt x="4149" y="1225"/>
                  <a:pt x="4100" y="1227"/>
                </a:cubicBezTo>
                <a:cubicBezTo>
                  <a:pt x="3946" y="1233"/>
                  <a:pt x="3791" y="1231"/>
                  <a:pt x="3637" y="1238"/>
                </a:cubicBezTo>
                <a:cubicBezTo>
                  <a:pt x="3610" y="1239"/>
                  <a:pt x="3585" y="1256"/>
                  <a:pt x="3558" y="1261"/>
                </a:cubicBezTo>
                <a:cubicBezTo>
                  <a:pt x="3469" y="1278"/>
                  <a:pt x="3377" y="1285"/>
                  <a:pt x="3287" y="1295"/>
                </a:cubicBezTo>
                <a:cubicBezTo>
                  <a:pt x="3239" y="1365"/>
                  <a:pt x="3275" y="1293"/>
                  <a:pt x="3275" y="1362"/>
                </a:cubicBezTo>
                <a:cubicBezTo>
                  <a:pt x="3275" y="1570"/>
                  <a:pt x="3102" y="1491"/>
                  <a:pt x="2914" y="1498"/>
                </a:cubicBezTo>
                <a:cubicBezTo>
                  <a:pt x="2726" y="1494"/>
                  <a:pt x="2537" y="1494"/>
                  <a:pt x="2349" y="1487"/>
                </a:cubicBezTo>
                <a:cubicBezTo>
                  <a:pt x="2225" y="1482"/>
                  <a:pt x="1977" y="1464"/>
                  <a:pt x="1977" y="1464"/>
                </a:cubicBezTo>
                <a:cubicBezTo>
                  <a:pt x="1845" y="1469"/>
                  <a:pt x="1713" y="1487"/>
                  <a:pt x="1581" y="1487"/>
                </a:cubicBezTo>
                <a:cubicBezTo>
                  <a:pt x="1468" y="1487"/>
                  <a:pt x="1355" y="1470"/>
                  <a:pt x="1242" y="1464"/>
                </a:cubicBezTo>
                <a:cubicBezTo>
                  <a:pt x="876" y="1470"/>
                  <a:pt x="502" y="1497"/>
                  <a:pt x="136" y="1475"/>
                </a:cubicBezTo>
                <a:cubicBezTo>
                  <a:pt x="54" y="1422"/>
                  <a:pt x="56" y="1332"/>
                  <a:pt x="113" y="1250"/>
                </a:cubicBezTo>
                <a:cubicBezTo>
                  <a:pt x="92" y="1186"/>
                  <a:pt x="119" y="1239"/>
                  <a:pt x="68" y="1204"/>
                </a:cubicBezTo>
                <a:cubicBezTo>
                  <a:pt x="55" y="1195"/>
                  <a:pt x="45" y="1181"/>
                  <a:pt x="34" y="1170"/>
                </a:cubicBezTo>
                <a:cubicBezTo>
                  <a:pt x="26" y="1148"/>
                  <a:pt x="19" y="1125"/>
                  <a:pt x="11" y="1103"/>
                </a:cubicBezTo>
                <a:cubicBezTo>
                  <a:pt x="7" y="1092"/>
                  <a:pt x="0" y="1069"/>
                  <a:pt x="0" y="1069"/>
                </a:cubicBezTo>
                <a:cubicBezTo>
                  <a:pt x="4" y="1054"/>
                  <a:pt x="6" y="1038"/>
                  <a:pt x="11" y="1024"/>
                </a:cubicBezTo>
                <a:cubicBezTo>
                  <a:pt x="17" y="1008"/>
                  <a:pt x="30" y="995"/>
                  <a:pt x="34" y="978"/>
                </a:cubicBezTo>
                <a:cubicBezTo>
                  <a:pt x="67" y="857"/>
                  <a:pt x="20" y="935"/>
                  <a:pt x="68" y="866"/>
                </a:cubicBezTo>
                <a:cubicBezTo>
                  <a:pt x="54" y="824"/>
                  <a:pt x="26" y="806"/>
                  <a:pt x="11" y="764"/>
                </a:cubicBezTo>
                <a:cubicBezTo>
                  <a:pt x="20" y="693"/>
                  <a:pt x="33" y="628"/>
                  <a:pt x="57" y="561"/>
                </a:cubicBezTo>
                <a:cubicBezTo>
                  <a:pt x="53" y="538"/>
                  <a:pt x="45" y="516"/>
                  <a:pt x="45" y="493"/>
                </a:cubicBezTo>
                <a:cubicBezTo>
                  <a:pt x="45" y="462"/>
                  <a:pt x="47" y="431"/>
                  <a:pt x="57" y="402"/>
                </a:cubicBezTo>
                <a:cubicBezTo>
                  <a:pt x="78" y="344"/>
                  <a:pt x="271" y="350"/>
                  <a:pt x="316" y="346"/>
                </a:cubicBezTo>
                <a:cubicBezTo>
                  <a:pt x="400" y="330"/>
                  <a:pt x="490" y="351"/>
                  <a:pt x="576" y="357"/>
                </a:cubicBezTo>
                <a:cubicBezTo>
                  <a:pt x="780" y="350"/>
                  <a:pt x="926" y="333"/>
                  <a:pt x="1118" y="346"/>
                </a:cubicBezTo>
                <a:cubicBezTo>
                  <a:pt x="1209" y="376"/>
                  <a:pt x="1125" y="353"/>
                  <a:pt x="1322" y="346"/>
                </a:cubicBezTo>
                <a:cubicBezTo>
                  <a:pt x="2395" y="309"/>
                  <a:pt x="1357" y="355"/>
                  <a:pt x="2056" y="323"/>
                </a:cubicBezTo>
                <a:cubicBezTo>
                  <a:pt x="2228" y="329"/>
                  <a:pt x="2423" y="354"/>
                  <a:pt x="2598" y="335"/>
                </a:cubicBezTo>
                <a:cubicBezTo>
                  <a:pt x="2836" y="360"/>
                  <a:pt x="3104" y="363"/>
                  <a:pt x="3343" y="402"/>
                </a:cubicBezTo>
                <a:cubicBezTo>
                  <a:pt x="3374" y="394"/>
                  <a:pt x="3402" y="372"/>
                  <a:pt x="3434" y="369"/>
                </a:cubicBezTo>
                <a:cubicBezTo>
                  <a:pt x="3464" y="367"/>
                  <a:pt x="3494" y="376"/>
                  <a:pt x="3524" y="380"/>
                </a:cubicBezTo>
                <a:cubicBezTo>
                  <a:pt x="3601" y="355"/>
                  <a:pt x="3506" y="380"/>
                  <a:pt x="3626" y="380"/>
                </a:cubicBezTo>
                <a:cubicBezTo>
                  <a:pt x="3653" y="380"/>
                  <a:pt x="3679" y="373"/>
                  <a:pt x="3705" y="369"/>
                </a:cubicBezTo>
                <a:cubicBezTo>
                  <a:pt x="3766" y="347"/>
                  <a:pt x="3897" y="335"/>
                  <a:pt x="3897" y="335"/>
                </a:cubicBezTo>
                <a:cubicBezTo>
                  <a:pt x="3945" y="318"/>
                  <a:pt x="3939" y="295"/>
                  <a:pt x="3987" y="278"/>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497" name="Freeform 17"/>
          <p:cNvSpPr>
            <a:spLocks/>
          </p:cNvSpPr>
          <p:nvPr/>
        </p:nvSpPr>
        <p:spPr bwMode="auto">
          <a:xfrm>
            <a:off x="280988" y="4389438"/>
            <a:ext cx="8629650" cy="1239837"/>
          </a:xfrm>
          <a:custGeom>
            <a:avLst/>
            <a:gdLst>
              <a:gd name="T0" fmla="*/ 26 w 5436"/>
              <a:gd name="T1" fmla="*/ 488 h 781"/>
              <a:gd name="T2" fmla="*/ 94 w 5436"/>
              <a:gd name="T3" fmla="*/ 341 h 781"/>
              <a:gd name="T4" fmla="*/ 309 w 5436"/>
              <a:gd name="T5" fmla="*/ 296 h 781"/>
              <a:gd name="T6" fmla="*/ 1020 w 5436"/>
              <a:gd name="T7" fmla="*/ 330 h 781"/>
              <a:gd name="T8" fmla="*/ 2014 w 5436"/>
              <a:gd name="T9" fmla="*/ 318 h 781"/>
              <a:gd name="T10" fmla="*/ 3155 w 5436"/>
              <a:gd name="T11" fmla="*/ 284 h 781"/>
              <a:gd name="T12" fmla="*/ 3223 w 5436"/>
              <a:gd name="T13" fmla="*/ 273 h 781"/>
              <a:gd name="T14" fmla="*/ 3268 w 5436"/>
              <a:gd name="T15" fmla="*/ 205 h 781"/>
              <a:gd name="T16" fmla="*/ 3290 w 5436"/>
              <a:gd name="T17" fmla="*/ 171 h 781"/>
              <a:gd name="T18" fmla="*/ 3324 w 5436"/>
              <a:gd name="T19" fmla="*/ 104 h 781"/>
              <a:gd name="T20" fmla="*/ 3482 w 5436"/>
              <a:gd name="T21" fmla="*/ 59 h 781"/>
              <a:gd name="T22" fmla="*/ 4657 w 5436"/>
              <a:gd name="T23" fmla="*/ 59 h 781"/>
              <a:gd name="T24" fmla="*/ 4725 w 5436"/>
              <a:gd name="T25" fmla="*/ 36 h 781"/>
              <a:gd name="T26" fmla="*/ 4792 w 5436"/>
              <a:gd name="T27" fmla="*/ 2 h 781"/>
              <a:gd name="T28" fmla="*/ 4962 w 5436"/>
              <a:gd name="T29" fmla="*/ 47 h 781"/>
              <a:gd name="T30" fmla="*/ 5165 w 5436"/>
              <a:gd name="T31" fmla="*/ 59 h 781"/>
              <a:gd name="T32" fmla="*/ 5323 w 5436"/>
              <a:gd name="T33" fmla="*/ 104 h 781"/>
              <a:gd name="T34" fmla="*/ 5391 w 5436"/>
              <a:gd name="T35" fmla="*/ 273 h 781"/>
              <a:gd name="T36" fmla="*/ 5436 w 5436"/>
              <a:gd name="T37" fmla="*/ 341 h 781"/>
              <a:gd name="T38" fmla="*/ 5425 w 5436"/>
              <a:gd name="T39" fmla="*/ 431 h 781"/>
              <a:gd name="T40" fmla="*/ 5041 w 5436"/>
              <a:gd name="T41" fmla="*/ 510 h 781"/>
              <a:gd name="T42" fmla="*/ 4928 w 5436"/>
              <a:gd name="T43" fmla="*/ 499 h 781"/>
              <a:gd name="T44" fmla="*/ 4770 w 5436"/>
              <a:gd name="T45" fmla="*/ 488 h 781"/>
              <a:gd name="T46" fmla="*/ 4668 w 5436"/>
              <a:gd name="T47" fmla="*/ 476 h 781"/>
              <a:gd name="T48" fmla="*/ 3143 w 5436"/>
              <a:gd name="T49" fmla="*/ 533 h 781"/>
              <a:gd name="T50" fmla="*/ 2296 w 5436"/>
              <a:gd name="T51" fmla="*/ 522 h 781"/>
              <a:gd name="T52" fmla="*/ 1833 w 5436"/>
              <a:gd name="T53" fmla="*/ 476 h 781"/>
              <a:gd name="T54" fmla="*/ 1449 w 5436"/>
              <a:gd name="T55" fmla="*/ 488 h 781"/>
              <a:gd name="T56" fmla="*/ 1167 w 5436"/>
              <a:gd name="T57" fmla="*/ 510 h 781"/>
              <a:gd name="T58" fmla="*/ 1122 w 5436"/>
              <a:gd name="T59" fmla="*/ 522 h 781"/>
              <a:gd name="T60" fmla="*/ 1054 w 5436"/>
              <a:gd name="T61" fmla="*/ 544 h 781"/>
              <a:gd name="T62" fmla="*/ 1031 w 5436"/>
              <a:gd name="T63" fmla="*/ 578 h 781"/>
              <a:gd name="T64" fmla="*/ 1020 w 5436"/>
              <a:gd name="T65" fmla="*/ 725 h 781"/>
              <a:gd name="T66" fmla="*/ 885 w 5436"/>
              <a:gd name="T67" fmla="*/ 781 h 781"/>
              <a:gd name="T68" fmla="*/ 230 w 5436"/>
              <a:gd name="T69" fmla="*/ 736 h 781"/>
              <a:gd name="T70" fmla="*/ 38 w 5436"/>
              <a:gd name="T71" fmla="*/ 691 h 781"/>
              <a:gd name="T72" fmla="*/ 4 w 5436"/>
              <a:gd name="T73" fmla="*/ 657 h 781"/>
              <a:gd name="T74" fmla="*/ 15 w 5436"/>
              <a:gd name="T75" fmla="*/ 623 h 781"/>
              <a:gd name="T76" fmla="*/ 4 w 5436"/>
              <a:gd name="T77" fmla="*/ 544 h 781"/>
              <a:gd name="T78" fmla="*/ 26 w 5436"/>
              <a:gd name="T79" fmla="*/ 488 h 7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436"/>
              <a:gd name="T121" fmla="*/ 0 h 781"/>
              <a:gd name="T122" fmla="*/ 5436 w 5436"/>
              <a:gd name="T123" fmla="*/ 781 h 7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436" h="781">
                <a:moveTo>
                  <a:pt x="26" y="488"/>
                </a:moveTo>
                <a:cubicBezTo>
                  <a:pt x="43" y="424"/>
                  <a:pt x="55" y="400"/>
                  <a:pt x="94" y="341"/>
                </a:cubicBezTo>
                <a:cubicBezTo>
                  <a:pt x="111" y="315"/>
                  <a:pt x="303" y="297"/>
                  <a:pt x="309" y="296"/>
                </a:cubicBezTo>
                <a:cubicBezTo>
                  <a:pt x="574" y="301"/>
                  <a:pt x="779" y="287"/>
                  <a:pt x="1020" y="330"/>
                </a:cubicBezTo>
                <a:cubicBezTo>
                  <a:pt x="1368" y="318"/>
                  <a:pt x="1660" y="311"/>
                  <a:pt x="2014" y="318"/>
                </a:cubicBezTo>
                <a:cubicBezTo>
                  <a:pt x="2417" y="307"/>
                  <a:pt x="2737" y="291"/>
                  <a:pt x="3155" y="284"/>
                </a:cubicBezTo>
                <a:cubicBezTo>
                  <a:pt x="3178" y="280"/>
                  <a:pt x="3204" y="286"/>
                  <a:pt x="3223" y="273"/>
                </a:cubicBezTo>
                <a:cubicBezTo>
                  <a:pt x="3245" y="257"/>
                  <a:pt x="3253" y="228"/>
                  <a:pt x="3268" y="205"/>
                </a:cubicBezTo>
                <a:cubicBezTo>
                  <a:pt x="3275" y="194"/>
                  <a:pt x="3285" y="184"/>
                  <a:pt x="3290" y="171"/>
                </a:cubicBezTo>
                <a:cubicBezTo>
                  <a:pt x="3296" y="154"/>
                  <a:pt x="3308" y="114"/>
                  <a:pt x="3324" y="104"/>
                </a:cubicBezTo>
                <a:cubicBezTo>
                  <a:pt x="3363" y="79"/>
                  <a:pt x="3435" y="68"/>
                  <a:pt x="3482" y="59"/>
                </a:cubicBezTo>
                <a:cubicBezTo>
                  <a:pt x="3964" y="79"/>
                  <a:pt x="3963" y="83"/>
                  <a:pt x="4657" y="59"/>
                </a:cubicBezTo>
                <a:cubicBezTo>
                  <a:pt x="4681" y="58"/>
                  <a:pt x="4725" y="36"/>
                  <a:pt x="4725" y="36"/>
                </a:cubicBezTo>
                <a:cubicBezTo>
                  <a:pt x="4738" y="27"/>
                  <a:pt x="4772" y="0"/>
                  <a:pt x="4792" y="2"/>
                </a:cubicBezTo>
                <a:cubicBezTo>
                  <a:pt x="4848" y="9"/>
                  <a:pt x="4905" y="41"/>
                  <a:pt x="4962" y="47"/>
                </a:cubicBezTo>
                <a:cubicBezTo>
                  <a:pt x="5029" y="54"/>
                  <a:pt x="5097" y="55"/>
                  <a:pt x="5165" y="59"/>
                </a:cubicBezTo>
                <a:cubicBezTo>
                  <a:pt x="5238" y="68"/>
                  <a:pt x="5267" y="66"/>
                  <a:pt x="5323" y="104"/>
                </a:cubicBezTo>
                <a:cubicBezTo>
                  <a:pt x="5351" y="158"/>
                  <a:pt x="5362" y="220"/>
                  <a:pt x="5391" y="273"/>
                </a:cubicBezTo>
                <a:cubicBezTo>
                  <a:pt x="5404" y="297"/>
                  <a:pt x="5436" y="341"/>
                  <a:pt x="5436" y="341"/>
                </a:cubicBezTo>
                <a:cubicBezTo>
                  <a:pt x="5432" y="371"/>
                  <a:pt x="5435" y="403"/>
                  <a:pt x="5425" y="431"/>
                </a:cubicBezTo>
                <a:cubicBezTo>
                  <a:pt x="5384" y="545"/>
                  <a:pt x="5046" y="510"/>
                  <a:pt x="5041" y="510"/>
                </a:cubicBezTo>
                <a:cubicBezTo>
                  <a:pt x="4992" y="527"/>
                  <a:pt x="4975" y="504"/>
                  <a:pt x="4928" y="499"/>
                </a:cubicBezTo>
                <a:cubicBezTo>
                  <a:pt x="4876" y="493"/>
                  <a:pt x="4823" y="493"/>
                  <a:pt x="4770" y="488"/>
                </a:cubicBezTo>
                <a:cubicBezTo>
                  <a:pt x="4736" y="485"/>
                  <a:pt x="4702" y="480"/>
                  <a:pt x="4668" y="476"/>
                </a:cubicBezTo>
                <a:cubicBezTo>
                  <a:pt x="4156" y="484"/>
                  <a:pt x="3653" y="507"/>
                  <a:pt x="3143" y="533"/>
                </a:cubicBezTo>
                <a:cubicBezTo>
                  <a:pt x="2860" y="519"/>
                  <a:pt x="2578" y="542"/>
                  <a:pt x="2296" y="522"/>
                </a:cubicBezTo>
                <a:cubicBezTo>
                  <a:pt x="2206" y="489"/>
                  <a:pt x="1950" y="486"/>
                  <a:pt x="1833" y="476"/>
                </a:cubicBezTo>
                <a:cubicBezTo>
                  <a:pt x="1702" y="522"/>
                  <a:pt x="1608" y="494"/>
                  <a:pt x="1449" y="488"/>
                </a:cubicBezTo>
                <a:cubicBezTo>
                  <a:pt x="1351" y="462"/>
                  <a:pt x="1261" y="485"/>
                  <a:pt x="1167" y="510"/>
                </a:cubicBezTo>
                <a:cubicBezTo>
                  <a:pt x="1152" y="514"/>
                  <a:pt x="1137" y="518"/>
                  <a:pt x="1122" y="522"/>
                </a:cubicBezTo>
                <a:cubicBezTo>
                  <a:pt x="1099" y="529"/>
                  <a:pt x="1054" y="544"/>
                  <a:pt x="1054" y="544"/>
                </a:cubicBezTo>
                <a:cubicBezTo>
                  <a:pt x="1046" y="555"/>
                  <a:pt x="1034" y="565"/>
                  <a:pt x="1031" y="578"/>
                </a:cubicBezTo>
                <a:cubicBezTo>
                  <a:pt x="1022" y="626"/>
                  <a:pt x="1039" y="680"/>
                  <a:pt x="1020" y="725"/>
                </a:cubicBezTo>
                <a:cubicBezTo>
                  <a:pt x="1001" y="771"/>
                  <a:pt x="922" y="775"/>
                  <a:pt x="885" y="781"/>
                </a:cubicBezTo>
                <a:cubicBezTo>
                  <a:pt x="666" y="772"/>
                  <a:pt x="448" y="760"/>
                  <a:pt x="230" y="736"/>
                </a:cubicBezTo>
                <a:cubicBezTo>
                  <a:pt x="163" y="720"/>
                  <a:pt x="107" y="701"/>
                  <a:pt x="38" y="691"/>
                </a:cubicBezTo>
                <a:cubicBezTo>
                  <a:pt x="27" y="680"/>
                  <a:pt x="9" y="672"/>
                  <a:pt x="4" y="657"/>
                </a:cubicBezTo>
                <a:cubicBezTo>
                  <a:pt x="0" y="646"/>
                  <a:pt x="15" y="635"/>
                  <a:pt x="15" y="623"/>
                </a:cubicBezTo>
                <a:cubicBezTo>
                  <a:pt x="15" y="596"/>
                  <a:pt x="8" y="570"/>
                  <a:pt x="4" y="544"/>
                </a:cubicBezTo>
                <a:cubicBezTo>
                  <a:pt x="27" y="472"/>
                  <a:pt x="26" y="452"/>
                  <a:pt x="26" y="488"/>
                </a:cubicBez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00" name="Freeform 20"/>
          <p:cNvSpPr>
            <a:spLocks/>
          </p:cNvSpPr>
          <p:nvPr/>
        </p:nvSpPr>
        <p:spPr bwMode="auto">
          <a:xfrm>
            <a:off x="63500" y="5168900"/>
            <a:ext cx="8382000" cy="863600"/>
          </a:xfrm>
          <a:custGeom>
            <a:avLst/>
            <a:gdLst>
              <a:gd name="T0" fmla="*/ 1112 w 5280"/>
              <a:gd name="T1" fmla="*/ 248 h 544"/>
              <a:gd name="T2" fmla="*/ 1256 w 5280"/>
              <a:gd name="T3" fmla="*/ 56 h 544"/>
              <a:gd name="T4" fmla="*/ 1544 w 5280"/>
              <a:gd name="T5" fmla="*/ 8 h 544"/>
              <a:gd name="T6" fmla="*/ 2216 w 5280"/>
              <a:gd name="T7" fmla="*/ 8 h 544"/>
              <a:gd name="T8" fmla="*/ 3560 w 5280"/>
              <a:gd name="T9" fmla="*/ 8 h 544"/>
              <a:gd name="T10" fmla="*/ 4616 w 5280"/>
              <a:gd name="T11" fmla="*/ 8 h 544"/>
              <a:gd name="T12" fmla="*/ 5000 w 5280"/>
              <a:gd name="T13" fmla="*/ 8 h 544"/>
              <a:gd name="T14" fmla="*/ 5240 w 5280"/>
              <a:gd name="T15" fmla="*/ 56 h 544"/>
              <a:gd name="T16" fmla="*/ 5240 w 5280"/>
              <a:gd name="T17" fmla="*/ 200 h 544"/>
              <a:gd name="T18" fmla="*/ 5144 w 5280"/>
              <a:gd name="T19" fmla="*/ 296 h 544"/>
              <a:gd name="T20" fmla="*/ 4952 w 5280"/>
              <a:gd name="T21" fmla="*/ 296 h 544"/>
              <a:gd name="T22" fmla="*/ 4904 w 5280"/>
              <a:gd name="T23" fmla="*/ 440 h 544"/>
              <a:gd name="T24" fmla="*/ 4712 w 5280"/>
              <a:gd name="T25" fmla="*/ 488 h 544"/>
              <a:gd name="T26" fmla="*/ 4040 w 5280"/>
              <a:gd name="T27" fmla="*/ 488 h 544"/>
              <a:gd name="T28" fmla="*/ 2552 w 5280"/>
              <a:gd name="T29" fmla="*/ 488 h 544"/>
              <a:gd name="T30" fmla="*/ 728 w 5280"/>
              <a:gd name="T31" fmla="*/ 536 h 544"/>
              <a:gd name="T32" fmla="*/ 104 w 5280"/>
              <a:gd name="T33" fmla="*/ 440 h 544"/>
              <a:gd name="T34" fmla="*/ 104 w 5280"/>
              <a:gd name="T35" fmla="*/ 248 h 544"/>
              <a:gd name="T36" fmla="*/ 680 w 5280"/>
              <a:gd name="T37" fmla="*/ 248 h 544"/>
              <a:gd name="T38" fmla="*/ 1112 w 5280"/>
              <a:gd name="T39" fmla="*/ 248 h 5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280"/>
              <a:gd name="T61" fmla="*/ 0 h 544"/>
              <a:gd name="T62" fmla="*/ 5280 w 5280"/>
              <a:gd name="T63" fmla="*/ 544 h 5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280" h="544">
                <a:moveTo>
                  <a:pt x="1112" y="248"/>
                </a:moveTo>
                <a:cubicBezTo>
                  <a:pt x="1208" y="216"/>
                  <a:pt x="1184" y="96"/>
                  <a:pt x="1256" y="56"/>
                </a:cubicBezTo>
                <a:cubicBezTo>
                  <a:pt x="1328" y="16"/>
                  <a:pt x="1384" y="16"/>
                  <a:pt x="1544" y="8"/>
                </a:cubicBezTo>
                <a:cubicBezTo>
                  <a:pt x="1704" y="0"/>
                  <a:pt x="1880" y="8"/>
                  <a:pt x="2216" y="8"/>
                </a:cubicBezTo>
                <a:cubicBezTo>
                  <a:pt x="2552" y="8"/>
                  <a:pt x="3160" y="8"/>
                  <a:pt x="3560" y="8"/>
                </a:cubicBezTo>
                <a:cubicBezTo>
                  <a:pt x="3960" y="8"/>
                  <a:pt x="4376" y="8"/>
                  <a:pt x="4616" y="8"/>
                </a:cubicBezTo>
                <a:cubicBezTo>
                  <a:pt x="4856" y="8"/>
                  <a:pt x="4896" y="0"/>
                  <a:pt x="5000" y="8"/>
                </a:cubicBezTo>
                <a:cubicBezTo>
                  <a:pt x="5104" y="16"/>
                  <a:pt x="5200" y="24"/>
                  <a:pt x="5240" y="56"/>
                </a:cubicBezTo>
                <a:cubicBezTo>
                  <a:pt x="5280" y="88"/>
                  <a:pt x="5256" y="160"/>
                  <a:pt x="5240" y="200"/>
                </a:cubicBezTo>
                <a:cubicBezTo>
                  <a:pt x="5224" y="240"/>
                  <a:pt x="5192" y="280"/>
                  <a:pt x="5144" y="296"/>
                </a:cubicBezTo>
                <a:cubicBezTo>
                  <a:pt x="5096" y="312"/>
                  <a:pt x="4992" y="272"/>
                  <a:pt x="4952" y="296"/>
                </a:cubicBezTo>
                <a:cubicBezTo>
                  <a:pt x="4912" y="320"/>
                  <a:pt x="4944" y="408"/>
                  <a:pt x="4904" y="440"/>
                </a:cubicBezTo>
                <a:cubicBezTo>
                  <a:pt x="4864" y="472"/>
                  <a:pt x="4856" y="480"/>
                  <a:pt x="4712" y="488"/>
                </a:cubicBezTo>
                <a:cubicBezTo>
                  <a:pt x="4568" y="496"/>
                  <a:pt x="4400" y="488"/>
                  <a:pt x="4040" y="488"/>
                </a:cubicBezTo>
                <a:cubicBezTo>
                  <a:pt x="3680" y="488"/>
                  <a:pt x="3104" y="480"/>
                  <a:pt x="2552" y="488"/>
                </a:cubicBezTo>
                <a:cubicBezTo>
                  <a:pt x="2000" y="496"/>
                  <a:pt x="1136" y="544"/>
                  <a:pt x="728" y="536"/>
                </a:cubicBezTo>
                <a:cubicBezTo>
                  <a:pt x="320" y="528"/>
                  <a:pt x="208" y="488"/>
                  <a:pt x="104" y="440"/>
                </a:cubicBezTo>
                <a:cubicBezTo>
                  <a:pt x="0" y="392"/>
                  <a:pt x="8" y="280"/>
                  <a:pt x="104" y="248"/>
                </a:cubicBezTo>
                <a:cubicBezTo>
                  <a:pt x="200" y="216"/>
                  <a:pt x="512" y="256"/>
                  <a:pt x="680" y="248"/>
                </a:cubicBezTo>
                <a:cubicBezTo>
                  <a:pt x="848" y="240"/>
                  <a:pt x="1016" y="280"/>
                  <a:pt x="1112" y="248"/>
                </a:cubicBez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487" name="Freeform 7"/>
          <p:cNvSpPr>
            <a:spLocks/>
          </p:cNvSpPr>
          <p:nvPr/>
        </p:nvSpPr>
        <p:spPr bwMode="auto">
          <a:xfrm>
            <a:off x="141288" y="2546350"/>
            <a:ext cx="6459537" cy="519113"/>
          </a:xfrm>
          <a:custGeom>
            <a:avLst/>
            <a:gdLst>
              <a:gd name="T0" fmla="*/ 205 w 4069"/>
              <a:gd name="T1" fmla="*/ 34 h 327"/>
              <a:gd name="T2" fmla="*/ 103 w 4069"/>
              <a:gd name="T3" fmla="*/ 68 h 327"/>
              <a:gd name="T4" fmla="*/ 69 w 4069"/>
              <a:gd name="T5" fmla="*/ 79 h 327"/>
              <a:gd name="T6" fmla="*/ 58 w 4069"/>
              <a:gd name="T7" fmla="*/ 113 h 327"/>
              <a:gd name="T8" fmla="*/ 24 w 4069"/>
              <a:gd name="T9" fmla="*/ 135 h 327"/>
              <a:gd name="T10" fmla="*/ 171 w 4069"/>
              <a:gd name="T11" fmla="*/ 293 h 327"/>
              <a:gd name="T12" fmla="*/ 577 w 4069"/>
              <a:gd name="T13" fmla="*/ 316 h 327"/>
              <a:gd name="T14" fmla="*/ 1345 w 4069"/>
              <a:gd name="T15" fmla="*/ 327 h 327"/>
              <a:gd name="T16" fmla="*/ 1944 w 4069"/>
              <a:gd name="T17" fmla="*/ 293 h 327"/>
              <a:gd name="T18" fmla="*/ 2012 w 4069"/>
              <a:gd name="T19" fmla="*/ 260 h 327"/>
              <a:gd name="T20" fmla="*/ 2204 w 4069"/>
              <a:gd name="T21" fmla="*/ 293 h 327"/>
              <a:gd name="T22" fmla="*/ 2543 w 4069"/>
              <a:gd name="T23" fmla="*/ 327 h 327"/>
              <a:gd name="T24" fmla="*/ 2599 w 4069"/>
              <a:gd name="T25" fmla="*/ 316 h 327"/>
              <a:gd name="T26" fmla="*/ 2633 w 4069"/>
              <a:gd name="T27" fmla="*/ 293 h 327"/>
              <a:gd name="T28" fmla="*/ 2712 w 4069"/>
              <a:gd name="T29" fmla="*/ 282 h 327"/>
              <a:gd name="T30" fmla="*/ 3638 w 4069"/>
              <a:gd name="T31" fmla="*/ 293 h 327"/>
              <a:gd name="T32" fmla="*/ 4011 w 4069"/>
              <a:gd name="T33" fmla="*/ 293 h 327"/>
              <a:gd name="T34" fmla="*/ 4022 w 4069"/>
              <a:gd name="T35" fmla="*/ 260 h 327"/>
              <a:gd name="T36" fmla="*/ 4045 w 4069"/>
              <a:gd name="T37" fmla="*/ 226 h 327"/>
              <a:gd name="T38" fmla="*/ 4045 w 4069"/>
              <a:gd name="T39" fmla="*/ 135 h 327"/>
              <a:gd name="T40" fmla="*/ 3966 w 4069"/>
              <a:gd name="T41" fmla="*/ 113 h 327"/>
              <a:gd name="T42" fmla="*/ 3683 w 4069"/>
              <a:gd name="T43" fmla="*/ 101 h 327"/>
              <a:gd name="T44" fmla="*/ 2735 w 4069"/>
              <a:gd name="T45" fmla="*/ 56 h 327"/>
              <a:gd name="T46" fmla="*/ 1662 w 4069"/>
              <a:gd name="T47" fmla="*/ 56 h 327"/>
              <a:gd name="T48" fmla="*/ 114 w 4069"/>
              <a:gd name="T49" fmla="*/ 56 h 3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69"/>
              <a:gd name="T76" fmla="*/ 0 h 327"/>
              <a:gd name="T77" fmla="*/ 4069 w 4069"/>
              <a:gd name="T78" fmla="*/ 327 h 3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69" h="327">
                <a:moveTo>
                  <a:pt x="205" y="34"/>
                </a:moveTo>
                <a:cubicBezTo>
                  <a:pt x="171" y="45"/>
                  <a:pt x="137" y="57"/>
                  <a:pt x="103" y="68"/>
                </a:cubicBezTo>
                <a:cubicBezTo>
                  <a:pt x="92" y="72"/>
                  <a:pt x="69" y="79"/>
                  <a:pt x="69" y="79"/>
                </a:cubicBezTo>
                <a:cubicBezTo>
                  <a:pt x="65" y="90"/>
                  <a:pt x="65" y="104"/>
                  <a:pt x="58" y="113"/>
                </a:cubicBezTo>
                <a:cubicBezTo>
                  <a:pt x="50" y="124"/>
                  <a:pt x="28" y="122"/>
                  <a:pt x="24" y="135"/>
                </a:cubicBezTo>
                <a:cubicBezTo>
                  <a:pt x="0" y="219"/>
                  <a:pt x="107" y="280"/>
                  <a:pt x="171" y="293"/>
                </a:cubicBezTo>
                <a:cubicBezTo>
                  <a:pt x="299" y="319"/>
                  <a:pt x="465" y="314"/>
                  <a:pt x="577" y="316"/>
                </a:cubicBezTo>
                <a:cubicBezTo>
                  <a:pt x="833" y="321"/>
                  <a:pt x="1089" y="323"/>
                  <a:pt x="1345" y="327"/>
                </a:cubicBezTo>
                <a:cubicBezTo>
                  <a:pt x="1547" y="319"/>
                  <a:pt x="1742" y="303"/>
                  <a:pt x="1944" y="293"/>
                </a:cubicBezTo>
                <a:cubicBezTo>
                  <a:pt x="1968" y="285"/>
                  <a:pt x="1987" y="259"/>
                  <a:pt x="2012" y="260"/>
                </a:cubicBezTo>
                <a:cubicBezTo>
                  <a:pt x="2077" y="263"/>
                  <a:pt x="2140" y="284"/>
                  <a:pt x="2204" y="293"/>
                </a:cubicBezTo>
                <a:cubicBezTo>
                  <a:pt x="2422" y="325"/>
                  <a:pt x="2309" y="313"/>
                  <a:pt x="2543" y="327"/>
                </a:cubicBezTo>
                <a:cubicBezTo>
                  <a:pt x="2562" y="323"/>
                  <a:pt x="2581" y="323"/>
                  <a:pt x="2599" y="316"/>
                </a:cubicBezTo>
                <a:cubicBezTo>
                  <a:pt x="2612" y="311"/>
                  <a:pt x="2620" y="297"/>
                  <a:pt x="2633" y="293"/>
                </a:cubicBezTo>
                <a:cubicBezTo>
                  <a:pt x="2658" y="285"/>
                  <a:pt x="2686" y="286"/>
                  <a:pt x="2712" y="282"/>
                </a:cubicBezTo>
                <a:cubicBezTo>
                  <a:pt x="3021" y="296"/>
                  <a:pt x="3329" y="280"/>
                  <a:pt x="3638" y="293"/>
                </a:cubicBezTo>
                <a:cubicBezTo>
                  <a:pt x="3770" y="304"/>
                  <a:pt x="3874" y="319"/>
                  <a:pt x="4011" y="293"/>
                </a:cubicBezTo>
                <a:cubicBezTo>
                  <a:pt x="4022" y="291"/>
                  <a:pt x="4017" y="270"/>
                  <a:pt x="4022" y="260"/>
                </a:cubicBezTo>
                <a:cubicBezTo>
                  <a:pt x="4028" y="248"/>
                  <a:pt x="4037" y="237"/>
                  <a:pt x="4045" y="226"/>
                </a:cubicBezTo>
                <a:cubicBezTo>
                  <a:pt x="4055" y="194"/>
                  <a:pt x="4069" y="171"/>
                  <a:pt x="4045" y="135"/>
                </a:cubicBezTo>
                <a:cubicBezTo>
                  <a:pt x="4030" y="112"/>
                  <a:pt x="3993" y="115"/>
                  <a:pt x="3966" y="113"/>
                </a:cubicBezTo>
                <a:cubicBezTo>
                  <a:pt x="3872" y="106"/>
                  <a:pt x="3777" y="105"/>
                  <a:pt x="3683" y="101"/>
                </a:cubicBezTo>
                <a:cubicBezTo>
                  <a:pt x="3368" y="70"/>
                  <a:pt x="3050" y="77"/>
                  <a:pt x="2735" y="56"/>
                </a:cubicBezTo>
                <a:cubicBezTo>
                  <a:pt x="2387" y="0"/>
                  <a:pt x="2015" y="47"/>
                  <a:pt x="1662" y="56"/>
                </a:cubicBezTo>
                <a:cubicBezTo>
                  <a:pt x="1146" y="36"/>
                  <a:pt x="630" y="56"/>
                  <a:pt x="114" y="56"/>
                </a:cubicBezTo>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462" name="Text Box 2"/>
          <p:cNvSpPr txBox="1">
            <a:spLocks noChangeArrowheads="1"/>
          </p:cNvSpPr>
          <p:nvPr/>
        </p:nvSpPr>
        <p:spPr bwMode="auto">
          <a:xfrm>
            <a:off x="381000" y="1616075"/>
            <a:ext cx="68437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dirty="0"/>
              <a:t>Darling, Nancy. “Peer Pressure is not Peer Influence.”</a:t>
            </a:r>
          </a:p>
          <a:p>
            <a:pPr algn="l" eaLnBrk="1" hangingPunct="1"/>
            <a:r>
              <a:rPr lang="en-US" dirty="0"/>
              <a:t>        </a:t>
            </a:r>
            <a:r>
              <a:rPr lang="en-US" i="1" dirty="0"/>
              <a:t>Principal</a:t>
            </a:r>
            <a:r>
              <a:rPr lang="en-US" dirty="0"/>
              <a:t> Sept./Oct. 2002: 67-69. Print.</a:t>
            </a:r>
          </a:p>
        </p:txBody>
      </p:sp>
      <p:sp>
        <p:nvSpPr>
          <p:cNvPr id="19463" name="Text Box 3"/>
          <p:cNvSpPr txBox="1">
            <a:spLocks noChangeArrowheads="1"/>
          </p:cNvSpPr>
          <p:nvPr/>
        </p:nvSpPr>
        <p:spPr bwMode="auto">
          <a:xfrm>
            <a:off x="344488" y="2581275"/>
            <a:ext cx="8799512"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dirty="0"/>
              <a:t>Darling, a professor of education at Bard College, writes that </a:t>
            </a:r>
          </a:p>
          <a:p>
            <a:pPr algn="l" eaLnBrk="1" hangingPunct="1"/>
            <a:r>
              <a:rPr lang="en-US" dirty="0"/>
              <a:t>adolescents are most often influenced not by what their friends </a:t>
            </a:r>
          </a:p>
          <a:p>
            <a:pPr algn="l" eaLnBrk="1" hangingPunct="1"/>
            <a:r>
              <a:rPr lang="en-US" dirty="0"/>
              <a:t>do or say, but how they think their friends will react to a situation. </a:t>
            </a:r>
          </a:p>
          <a:p>
            <a:pPr algn="l" eaLnBrk="1" hangingPunct="1"/>
            <a:r>
              <a:rPr lang="en-US" dirty="0"/>
              <a:t>Darling asserts that by providing positive information, involving all students, and grouping students differently, schools can provide opportunities to reinforce positive values. The idea of preconceived </a:t>
            </a:r>
          </a:p>
          <a:p>
            <a:pPr algn="l" eaLnBrk="1" hangingPunct="1"/>
            <a:r>
              <a:rPr lang="en-US" dirty="0"/>
              <a:t>notions of peer reaction is better addressed here than in other sources </a:t>
            </a:r>
          </a:p>
          <a:p>
            <a:pPr algn="l" eaLnBrk="1" hangingPunct="1"/>
            <a:r>
              <a:rPr lang="en-US" dirty="0"/>
              <a:t>that I found.  This idea of adolescent positive peer influence is a timely theory and strongly supports the theme of my paper.</a:t>
            </a:r>
          </a:p>
        </p:txBody>
      </p:sp>
      <p:sp>
        <p:nvSpPr>
          <p:cNvPr id="19464" name="Rectangle 21"/>
          <p:cNvSpPr>
            <a:spLocks noGrp="1" noChangeArrowheads="1"/>
          </p:cNvSpPr>
          <p:nvPr>
            <p:ph type="title" idx="4294967295"/>
          </p:nvPr>
        </p:nvSpPr>
        <p:spPr>
          <a:xfrm>
            <a:off x="609600" y="304800"/>
            <a:ext cx="7772400" cy="1143000"/>
          </a:xfrm>
        </p:spPr>
        <p:txBody>
          <a:bodyPr/>
          <a:lstStyle/>
          <a:p>
            <a:pPr eaLnBrk="1" hangingPunct="1"/>
            <a:r>
              <a:rPr lang="en-US" sz="3600" b="1" smtClean="0">
                <a:solidFill>
                  <a:schemeClr val="tx1"/>
                </a:solidFill>
              </a:rPr>
              <a:t>A Sample Annotated Entry</a:t>
            </a:r>
            <a:br>
              <a:rPr lang="en-US" sz="3600" b="1" smtClean="0">
                <a:solidFill>
                  <a:schemeClr val="tx1"/>
                </a:solidFill>
              </a:rPr>
            </a:b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dissolve">
                                      <p:cBhvr>
                                        <p:cTn id="7" dur="500"/>
                                        <p:tgtEl>
                                          <p:spTgt spid="204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489"/>
                                        </p:tgtEl>
                                        <p:attrNameLst>
                                          <p:attrName>style.visibility</p:attrName>
                                        </p:attrNameLst>
                                      </p:cBhvr>
                                      <p:to>
                                        <p:strVal val="visible"/>
                                      </p:to>
                                    </p:set>
                                    <p:animEffect transition="in" filter="dissolve">
                                      <p:cBhvr>
                                        <p:cTn id="12" dur="500"/>
                                        <p:tgtEl>
                                          <p:spTgt spid="204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497"/>
                                        </p:tgtEl>
                                        <p:attrNameLst>
                                          <p:attrName>style.visibility</p:attrName>
                                        </p:attrNameLst>
                                      </p:cBhvr>
                                      <p:to>
                                        <p:strVal val="visible"/>
                                      </p:to>
                                    </p:set>
                                    <p:animEffect transition="in" filter="dissolve">
                                      <p:cBhvr>
                                        <p:cTn id="17" dur="500"/>
                                        <p:tgtEl>
                                          <p:spTgt spid="204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500"/>
                                        </p:tgtEl>
                                        <p:attrNameLst>
                                          <p:attrName>style.visibility</p:attrName>
                                        </p:attrNameLst>
                                      </p:cBhvr>
                                      <p:to>
                                        <p:strVal val="visible"/>
                                      </p:to>
                                    </p:set>
                                    <p:animEffect transition="in" filter="dissolve">
                                      <p:cBhvr>
                                        <p:cTn id="22" dur="500"/>
                                        <p:tgtEl>
                                          <p:spTgt spid="20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animBg="1"/>
      <p:bldP spid="20497" grpId="0" animBg="1"/>
      <p:bldP spid="20500" grpId="0" animBg="1"/>
      <p:bldP spid="2048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Oval 7"/>
          <p:cNvSpPr>
            <a:spLocks noChangeArrowheads="1"/>
          </p:cNvSpPr>
          <p:nvPr/>
        </p:nvSpPr>
        <p:spPr bwMode="auto">
          <a:xfrm>
            <a:off x="6781800" y="5181600"/>
            <a:ext cx="838200" cy="762000"/>
          </a:xfrm>
          <a:prstGeom prst="ellipse">
            <a:avLst/>
          </a:prstGeom>
          <a:solidFill>
            <a:srgbClr val="FFFF00"/>
          </a:solidFill>
          <a:ln w="31750">
            <a:solidFill>
              <a:schemeClr val="tx1"/>
            </a:solidFill>
            <a:round/>
            <a:headEnd/>
            <a:tailEnd/>
          </a:ln>
        </p:spPr>
        <p:txBody>
          <a:bodyPr wrap="none" anchor="ctr"/>
          <a:lstStyle/>
          <a:p>
            <a:endParaRPr lang="en-US"/>
          </a:p>
        </p:txBody>
      </p:sp>
      <p:sp>
        <p:nvSpPr>
          <p:cNvPr id="17412" name="Text Box 4"/>
          <p:cNvSpPr txBox="1">
            <a:spLocks noChangeArrowheads="1"/>
          </p:cNvSpPr>
          <p:nvPr/>
        </p:nvSpPr>
        <p:spPr bwMode="auto">
          <a:xfrm>
            <a:off x="1736725" y="5226050"/>
            <a:ext cx="5867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2800"/>
              <a:t>What an annotated bibliography is  </a:t>
            </a:r>
            <a:r>
              <a:rPr lang="en-US" sz="2800" b="1" u="sng"/>
              <a:t>not:</a:t>
            </a:r>
          </a:p>
          <a:p>
            <a:pPr algn="l" eaLnBrk="1" hangingPunct="1"/>
            <a:r>
              <a:rPr lang="en-US" sz="2800" b="1"/>
              <a:t>            </a:t>
            </a:r>
            <a:r>
              <a:rPr lang="en-US" sz="2800" b="1" u="sng"/>
              <a:t>A simple synopsis.</a:t>
            </a:r>
          </a:p>
        </p:txBody>
      </p:sp>
      <p:sp>
        <p:nvSpPr>
          <p:cNvPr id="17410" name="Text Box 2"/>
          <p:cNvSpPr txBox="1">
            <a:spLocks noChangeArrowheads="1"/>
          </p:cNvSpPr>
          <p:nvPr/>
        </p:nvSpPr>
        <p:spPr bwMode="auto">
          <a:xfrm>
            <a:off x="685800" y="1917700"/>
            <a:ext cx="72390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buFontTx/>
              <a:buChar char="•"/>
            </a:pPr>
            <a:r>
              <a:rPr lang="en-US" sz="2800" dirty="0"/>
              <a:t> Authority assessment: The background and  </a:t>
            </a:r>
          </a:p>
          <a:p>
            <a:pPr algn="l" eaLnBrk="1" hangingPunct="1"/>
            <a:r>
              <a:rPr lang="en-US" sz="2800" dirty="0"/>
              <a:t>  </a:t>
            </a:r>
            <a:r>
              <a:rPr lang="en-US" sz="2800" dirty="0" smtClean="0"/>
              <a:t>affiliations of </a:t>
            </a:r>
            <a:r>
              <a:rPr lang="en-US" sz="2800" dirty="0"/>
              <a:t>the </a:t>
            </a:r>
            <a:r>
              <a:rPr lang="en-US" sz="2800" dirty="0" smtClean="0"/>
              <a:t>author </a:t>
            </a:r>
            <a:endParaRPr lang="en-US" sz="2800" dirty="0"/>
          </a:p>
          <a:p>
            <a:pPr algn="l" eaLnBrk="1" hangingPunct="1">
              <a:buFontTx/>
              <a:buChar char="•"/>
            </a:pPr>
            <a:r>
              <a:rPr lang="en-US" sz="2800" dirty="0"/>
              <a:t> A summary of the content</a:t>
            </a:r>
          </a:p>
          <a:p>
            <a:pPr marL="233363" indent="-233363" algn="l" eaLnBrk="1" hangingPunct="1">
              <a:buFontTx/>
              <a:buChar char="•"/>
            </a:pPr>
            <a:r>
              <a:rPr lang="en-US" sz="2800" dirty="0" smtClean="0"/>
              <a:t>Usefulness to your research: </a:t>
            </a:r>
            <a:r>
              <a:rPr lang="en-US" sz="2800" dirty="0"/>
              <a:t>How did it compare </a:t>
            </a:r>
            <a:r>
              <a:rPr lang="en-US" sz="2800" dirty="0" smtClean="0"/>
              <a:t>to other </a:t>
            </a:r>
            <a:r>
              <a:rPr lang="en-US" sz="2800" dirty="0"/>
              <a:t>books/articles?</a:t>
            </a:r>
          </a:p>
          <a:p>
            <a:pPr algn="l" eaLnBrk="1" hangingPunct="1">
              <a:buFontTx/>
              <a:buChar char="•"/>
            </a:pPr>
            <a:r>
              <a:rPr lang="en-US" sz="2800" dirty="0"/>
              <a:t> Evaluation: What did you think of it, and how</a:t>
            </a:r>
          </a:p>
          <a:p>
            <a:pPr algn="l" eaLnBrk="1" hangingPunct="1"/>
            <a:r>
              <a:rPr lang="en-US" sz="2800" dirty="0"/>
              <a:t>   will it help your topic?</a:t>
            </a:r>
          </a:p>
        </p:txBody>
      </p:sp>
      <p:pic>
        <p:nvPicPr>
          <p:cNvPr id="18437" name="Picture 6" descr="j007613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28600"/>
            <a:ext cx="18288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9"/>
          <p:cNvSpPr>
            <a:spLocks noGrp="1" noChangeArrowheads="1"/>
          </p:cNvSpPr>
          <p:nvPr>
            <p:ph type="title" idx="4294967295"/>
          </p:nvPr>
        </p:nvSpPr>
        <p:spPr>
          <a:xfrm>
            <a:off x="304800" y="228600"/>
            <a:ext cx="7772400" cy="1143000"/>
          </a:xfrm>
        </p:spPr>
        <p:txBody>
          <a:bodyPr/>
          <a:lstStyle/>
          <a:p>
            <a:pPr eaLnBrk="1" hangingPunct="1"/>
            <a:r>
              <a:rPr lang="en-US" sz="3600" b="1" dirty="0" smtClean="0">
                <a:solidFill>
                  <a:schemeClr val="tx1"/>
                </a:solidFill>
              </a:rPr>
              <a:t>What Do I Include?</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wipe(left)">
                                      <p:cBhvr>
                                        <p:cTn id="7" dur="500"/>
                                        <p:tgtEl>
                                          <p:spTgt spid="174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0">
                                            <p:txEl>
                                              <p:pRg st="1" end="1"/>
                                            </p:txEl>
                                          </p:spTgt>
                                        </p:tgtEl>
                                        <p:attrNameLst>
                                          <p:attrName>style.visibility</p:attrName>
                                        </p:attrNameLst>
                                      </p:cBhvr>
                                      <p:to>
                                        <p:strVal val="visible"/>
                                      </p:to>
                                    </p:set>
                                    <p:animEffect transition="in" filter="wipe(left)">
                                      <p:cBhvr>
                                        <p:cTn id="12" dur="500"/>
                                        <p:tgtEl>
                                          <p:spTgt spid="1741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10">
                                            <p:txEl>
                                              <p:pRg st="2" end="2"/>
                                            </p:txEl>
                                          </p:spTgt>
                                        </p:tgtEl>
                                        <p:attrNameLst>
                                          <p:attrName>style.visibility</p:attrName>
                                        </p:attrNameLst>
                                      </p:cBhvr>
                                      <p:to>
                                        <p:strVal val="visible"/>
                                      </p:to>
                                    </p:set>
                                    <p:animEffect transition="in" filter="wipe(left)">
                                      <p:cBhvr>
                                        <p:cTn id="17" dur="500"/>
                                        <p:tgtEl>
                                          <p:spTgt spid="1741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410">
                                            <p:txEl>
                                              <p:pRg st="3" end="3"/>
                                            </p:txEl>
                                          </p:spTgt>
                                        </p:tgtEl>
                                        <p:attrNameLst>
                                          <p:attrName>style.visibility</p:attrName>
                                        </p:attrNameLst>
                                      </p:cBhvr>
                                      <p:to>
                                        <p:strVal val="visible"/>
                                      </p:to>
                                    </p:set>
                                    <p:animEffect transition="in" filter="wipe(left)">
                                      <p:cBhvr>
                                        <p:cTn id="22" dur="500"/>
                                        <p:tgtEl>
                                          <p:spTgt spid="1741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410">
                                            <p:txEl>
                                              <p:pRg st="4" end="4"/>
                                            </p:txEl>
                                          </p:spTgt>
                                        </p:tgtEl>
                                        <p:attrNameLst>
                                          <p:attrName>style.visibility</p:attrName>
                                        </p:attrNameLst>
                                      </p:cBhvr>
                                      <p:to>
                                        <p:strVal val="visible"/>
                                      </p:to>
                                    </p:set>
                                    <p:animEffect transition="in" filter="wipe(left)">
                                      <p:cBhvr>
                                        <p:cTn id="27" dur="500"/>
                                        <p:tgtEl>
                                          <p:spTgt spid="1741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410">
                                            <p:txEl>
                                              <p:pRg st="5" end="5"/>
                                            </p:txEl>
                                          </p:spTgt>
                                        </p:tgtEl>
                                        <p:attrNameLst>
                                          <p:attrName>style.visibility</p:attrName>
                                        </p:attrNameLst>
                                      </p:cBhvr>
                                      <p:to>
                                        <p:strVal val="visible"/>
                                      </p:to>
                                    </p:set>
                                    <p:animEffect transition="in" filter="wipe(left)">
                                      <p:cBhvr>
                                        <p:cTn id="32" dur="500"/>
                                        <p:tgtEl>
                                          <p:spTgt spid="17410">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7412"/>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7415"/>
                                        </p:tgtEl>
                                        <p:attrNameLst>
                                          <p:attrName>style.visibility</p:attrName>
                                        </p:attrNameLst>
                                      </p:cBhvr>
                                      <p:to>
                                        <p:strVal val="visible"/>
                                      </p:to>
                                    </p:set>
                                    <p:animEffect transition="in" filter="dissolve">
                                      <p:cBhvr>
                                        <p:cTn id="41"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animBg="1"/>
      <p:bldP spid="17412" grpId="0" autoUpdateAnimBg="0"/>
      <p:bldP spid="17410"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You Begin</a:t>
            </a:r>
            <a:endParaRPr lang="en-US" dirty="0"/>
          </a:p>
        </p:txBody>
      </p:sp>
      <p:sp>
        <p:nvSpPr>
          <p:cNvPr id="3" name="Content Placeholder 2"/>
          <p:cNvSpPr>
            <a:spLocks noGrp="1"/>
          </p:cNvSpPr>
          <p:nvPr>
            <p:ph idx="1"/>
          </p:nvPr>
        </p:nvSpPr>
        <p:spPr/>
        <p:txBody>
          <a:bodyPr/>
          <a:lstStyle/>
          <a:p>
            <a:r>
              <a:rPr lang="en-US" dirty="0"/>
              <a:t>E</a:t>
            </a:r>
            <a:r>
              <a:rPr lang="en-US" dirty="0" smtClean="0"/>
              <a:t>valuate the reliability of the source</a:t>
            </a:r>
          </a:p>
          <a:p>
            <a:r>
              <a:rPr lang="en-US" i="1" dirty="0" smtClean="0"/>
              <a:t>Does it pass your CRAAP test?</a:t>
            </a:r>
          </a:p>
          <a:p>
            <a:r>
              <a:rPr lang="en-US" i="1" dirty="0" smtClean="0"/>
              <a:t>Where/How did you find the article?</a:t>
            </a:r>
          </a:p>
          <a:p>
            <a:r>
              <a:rPr lang="en-US" i="1" dirty="0" smtClean="0"/>
              <a:t>Does it have information other articles did not?</a:t>
            </a:r>
          </a:p>
          <a:p>
            <a:r>
              <a:rPr lang="en-US" i="1" dirty="0" smtClean="0"/>
              <a:t>Do the conclusions the author makes square with your other research or your thesis? </a:t>
            </a:r>
          </a:p>
          <a:p>
            <a:endParaRPr lang="en-US" dirty="0"/>
          </a:p>
        </p:txBody>
      </p:sp>
      <p:pic>
        <p:nvPicPr>
          <p:cNvPr id="35842" name="Picture 2" descr="C:\Users\Mary Ann's\AppData\Local\Microsoft\Windows\Temporary Internet Files\Content.IE5\C9ELB0RC\MC90043438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571398"/>
            <a:ext cx="1206500" cy="190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06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Authority Assessment</a:t>
            </a:r>
            <a:endParaRPr lang="en-US" dirty="0"/>
          </a:p>
        </p:txBody>
      </p:sp>
      <p:sp>
        <p:nvSpPr>
          <p:cNvPr id="3" name="Content Placeholder 2"/>
          <p:cNvSpPr>
            <a:spLocks noGrp="1"/>
          </p:cNvSpPr>
          <p:nvPr>
            <p:ph idx="1"/>
          </p:nvPr>
        </p:nvSpPr>
        <p:spPr/>
        <p:txBody>
          <a:bodyPr/>
          <a:lstStyle/>
          <a:p>
            <a:r>
              <a:rPr lang="en-US" dirty="0"/>
              <a:t>I</a:t>
            </a:r>
            <a:r>
              <a:rPr lang="en-US" dirty="0" smtClean="0"/>
              <a:t>dentifies the author and their field of expertise</a:t>
            </a:r>
          </a:p>
          <a:p>
            <a:r>
              <a:rPr lang="en-US" dirty="0" smtClean="0"/>
              <a:t>Identifies the </a:t>
            </a:r>
            <a:r>
              <a:rPr lang="en-US" dirty="0"/>
              <a:t>focus or thesis of the book or </a:t>
            </a:r>
            <a:r>
              <a:rPr lang="en-US" dirty="0" smtClean="0"/>
              <a:t>article</a:t>
            </a:r>
          </a:p>
          <a:p>
            <a:r>
              <a:rPr lang="en-US" i="1" dirty="0" smtClean="0"/>
              <a:t>Who wrote this or why did they write it?</a:t>
            </a:r>
          </a:p>
          <a:p>
            <a:r>
              <a:rPr lang="en-US" i="1" dirty="0" smtClean="0"/>
              <a:t>What is their level of expertise?</a:t>
            </a:r>
          </a:p>
          <a:p>
            <a:r>
              <a:rPr lang="en-US" i="1" dirty="0" smtClean="0"/>
              <a:t>What is the main idea of the piece?</a:t>
            </a:r>
          </a:p>
          <a:p>
            <a:pPr marL="0" indent="0" eaLnBrk="1" hangingPunct="1">
              <a:buNone/>
            </a:pPr>
            <a:endParaRPr lang="en-US" dirty="0"/>
          </a:p>
        </p:txBody>
      </p:sp>
      <p:pic>
        <p:nvPicPr>
          <p:cNvPr id="36866" name="Picture 2" descr="C:\Users\Mary Ann's\AppData\Local\Microsoft\Windows\Temporary Internet Files\Content.IE5\K5UOOT1E\MP90040099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81000"/>
            <a:ext cx="1384300" cy="1731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96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nodeType="clickEffect">
                                  <p:stCondLst>
                                    <p:cond delay="0"/>
                                  </p:stCondLst>
                                  <p:childTnLst>
                                    <p:animRot by="120000">
                                      <p:cBhvr>
                                        <p:cTn id="18" dur="100" fill="hold">
                                          <p:stCondLst>
                                            <p:cond delay="0"/>
                                          </p:stCondLst>
                                        </p:cTn>
                                        <p:tgtEl>
                                          <p:spTgt spid="3">
                                            <p:txEl>
                                              <p:pRg st="2" end="2"/>
                                            </p:txEl>
                                          </p:spTgt>
                                        </p:tgtEl>
                                        <p:attrNameLst>
                                          <p:attrName>r</p:attrName>
                                        </p:attrNameLst>
                                      </p:cBhvr>
                                    </p:animRot>
                                    <p:animRot by="-240000">
                                      <p:cBhvr>
                                        <p:cTn id="19" dur="200" fill="hold">
                                          <p:stCondLst>
                                            <p:cond delay="200"/>
                                          </p:stCondLst>
                                        </p:cTn>
                                        <p:tgtEl>
                                          <p:spTgt spid="3">
                                            <p:txEl>
                                              <p:pRg st="2" end="2"/>
                                            </p:txEl>
                                          </p:spTgt>
                                        </p:tgtEl>
                                        <p:attrNameLst>
                                          <p:attrName>r</p:attrName>
                                        </p:attrNameLst>
                                      </p:cBhvr>
                                    </p:animRot>
                                    <p:animRot by="240000">
                                      <p:cBhvr>
                                        <p:cTn id="20" dur="200" fill="hold">
                                          <p:stCondLst>
                                            <p:cond delay="400"/>
                                          </p:stCondLst>
                                        </p:cTn>
                                        <p:tgtEl>
                                          <p:spTgt spid="3">
                                            <p:txEl>
                                              <p:pRg st="2" end="2"/>
                                            </p:txEl>
                                          </p:spTgt>
                                        </p:tgtEl>
                                        <p:attrNameLst>
                                          <p:attrName>r</p:attrName>
                                        </p:attrNameLst>
                                      </p:cBhvr>
                                    </p:animRot>
                                    <p:animRot by="-240000">
                                      <p:cBhvr>
                                        <p:cTn id="21" dur="200" fill="hold">
                                          <p:stCondLst>
                                            <p:cond delay="600"/>
                                          </p:stCondLst>
                                        </p:cTn>
                                        <p:tgtEl>
                                          <p:spTgt spid="3">
                                            <p:txEl>
                                              <p:pRg st="2" end="2"/>
                                            </p:txEl>
                                          </p:spTgt>
                                        </p:tgtEl>
                                        <p:attrNameLst>
                                          <p:attrName>r</p:attrName>
                                        </p:attrNameLst>
                                      </p:cBhvr>
                                    </p:animRot>
                                    <p:animRot by="120000">
                                      <p:cBhvr>
                                        <p:cTn id="22" dur="200" fill="hold">
                                          <p:stCondLst>
                                            <p:cond delay="800"/>
                                          </p:stCondLst>
                                        </p:cTn>
                                        <p:tgtEl>
                                          <p:spTgt spid="3">
                                            <p:txEl>
                                              <p:pRg st="2" end="2"/>
                                            </p:txEl>
                                          </p:spTgt>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3">
                                            <p:txEl>
                                              <p:pRg st="3" end="3"/>
                                            </p:txEl>
                                          </p:spTgt>
                                        </p:tgtEl>
                                        <p:attrNameLst>
                                          <p:attrName>r</p:attrName>
                                        </p:attrNameLst>
                                      </p:cBhvr>
                                    </p:animRot>
                                    <p:animRot by="-240000">
                                      <p:cBhvr>
                                        <p:cTn id="27" dur="200" fill="hold">
                                          <p:stCondLst>
                                            <p:cond delay="200"/>
                                          </p:stCondLst>
                                        </p:cTn>
                                        <p:tgtEl>
                                          <p:spTgt spid="3">
                                            <p:txEl>
                                              <p:pRg st="3" end="3"/>
                                            </p:txEl>
                                          </p:spTgt>
                                        </p:tgtEl>
                                        <p:attrNameLst>
                                          <p:attrName>r</p:attrName>
                                        </p:attrNameLst>
                                      </p:cBhvr>
                                    </p:animRot>
                                    <p:animRot by="240000">
                                      <p:cBhvr>
                                        <p:cTn id="28" dur="200" fill="hold">
                                          <p:stCondLst>
                                            <p:cond delay="400"/>
                                          </p:stCondLst>
                                        </p:cTn>
                                        <p:tgtEl>
                                          <p:spTgt spid="3">
                                            <p:txEl>
                                              <p:pRg st="3" end="3"/>
                                            </p:txEl>
                                          </p:spTgt>
                                        </p:tgtEl>
                                        <p:attrNameLst>
                                          <p:attrName>r</p:attrName>
                                        </p:attrNameLst>
                                      </p:cBhvr>
                                    </p:animRot>
                                    <p:animRot by="-240000">
                                      <p:cBhvr>
                                        <p:cTn id="29" dur="200" fill="hold">
                                          <p:stCondLst>
                                            <p:cond delay="600"/>
                                          </p:stCondLst>
                                        </p:cTn>
                                        <p:tgtEl>
                                          <p:spTgt spid="3">
                                            <p:txEl>
                                              <p:pRg st="3" end="3"/>
                                            </p:txEl>
                                          </p:spTgt>
                                        </p:tgtEl>
                                        <p:attrNameLst>
                                          <p:attrName>r</p:attrName>
                                        </p:attrNameLst>
                                      </p:cBhvr>
                                    </p:animRot>
                                    <p:animRot by="120000">
                                      <p:cBhvr>
                                        <p:cTn id="30" dur="200" fill="hold">
                                          <p:stCondLst>
                                            <p:cond delay="800"/>
                                          </p:stCondLst>
                                        </p:cTn>
                                        <p:tgtEl>
                                          <p:spTgt spid="3">
                                            <p:txEl>
                                              <p:pRg st="3" end="3"/>
                                            </p:txEl>
                                          </p:spTgt>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32" presetClass="emph" presetSubtype="0" fill="hold" nodeType="clickEffect">
                                  <p:stCondLst>
                                    <p:cond delay="0"/>
                                  </p:stCondLst>
                                  <p:childTnLst>
                                    <p:animRot by="120000">
                                      <p:cBhvr>
                                        <p:cTn id="34" dur="100" fill="hold">
                                          <p:stCondLst>
                                            <p:cond delay="0"/>
                                          </p:stCondLst>
                                        </p:cTn>
                                        <p:tgtEl>
                                          <p:spTgt spid="3">
                                            <p:txEl>
                                              <p:pRg st="4" end="4"/>
                                            </p:txEl>
                                          </p:spTgt>
                                        </p:tgtEl>
                                        <p:attrNameLst>
                                          <p:attrName>r</p:attrName>
                                        </p:attrNameLst>
                                      </p:cBhvr>
                                    </p:animRot>
                                    <p:animRot by="-240000">
                                      <p:cBhvr>
                                        <p:cTn id="35" dur="200" fill="hold">
                                          <p:stCondLst>
                                            <p:cond delay="200"/>
                                          </p:stCondLst>
                                        </p:cTn>
                                        <p:tgtEl>
                                          <p:spTgt spid="3">
                                            <p:txEl>
                                              <p:pRg st="4" end="4"/>
                                            </p:txEl>
                                          </p:spTgt>
                                        </p:tgtEl>
                                        <p:attrNameLst>
                                          <p:attrName>r</p:attrName>
                                        </p:attrNameLst>
                                      </p:cBhvr>
                                    </p:animRot>
                                    <p:animRot by="240000">
                                      <p:cBhvr>
                                        <p:cTn id="36" dur="200" fill="hold">
                                          <p:stCondLst>
                                            <p:cond delay="400"/>
                                          </p:stCondLst>
                                        </p:cTn>
                                        <p:tgtEl>
                                          <p:spTgt spid="3">
                                            <p:txEl>
                                              <p:pRg st="4" end="4"/>
                                            </p:txEl>
                                          </p:spTgt>
                                        </p:tgtEl>
                                        <p:attrNameLst>
                                          <p:attrName>r</p:attrName>
                                        </p:attrNameLst>
                                      </p:cBhvr>
                                    </p:animRot>
                                    <p:animRot by="-240000">
                                      <p:cBhvr>
                                        <p:cTn id="37" dur="200" fill="hold">
                                          <p:stCondLst>
                                            <p:cond delay="600"/>
                                          </p:stCondLst>
                                        </p:cTn>
                                        <p:tgtEl>
                                          <p:spTgt spid="3">
                                            <p:txEl>
                                              <p:pRg st="4" end="4"/>
                                            </p:txEl>
                                          </p:spTgt>
                                        </p:tgtEl>
                                        <p:attrNameLst>
                                          <p:attrName>r</p:attrName>
                                        </p:attrNameLst>
                                      </p:cBhvr>
                                    </p:animRot>
                                    <p:animRot by="120000">
                                      <p:cBhvr>
                                        <p:cTn id="38" dur="200" fill="hold">
                                          <p:stCondLst>
                                            <p:cond delay="800"/>
                                          </p:stCondLst>
                                        </p:cTn>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Freeform 7"/>
          <p:cNvSpPr>
            <a:spLocks/>
          </p:cNvSpPr>
          <p:nvPr/>
        </p:nvSpPr>
        <p:spPr bwMode="auto">
          <a:xfrm>
            <a:off x="141288" y="2546350"/>
            <a:ext cx="6459537" cy="519113"/>
          </a:xfrm>
          <a:custGeom>
            <a:avLst/>
            <a:gdLst>
              <a:gd name="T0" fmla="*/ 205 w 4069"/>
              <a:gd name="T1" fmla="*/ 34 h 327"/>
              <a:gd name="T2" fmla="*/ 103 w 4069"/>
              <a:gd name="T3" fmla="*/ 68 h 327"/>
              <a:gd name="T4" fmla="*/ 69 w 4069"/>
              <a:gd name="T5" fmla="*/ 79 h 327"/>
              <a:gd name="T6" fmla="*/ 58 w 4069"/>
              <a:gd name="T7" fmla="*/ 113 h 327"/>
              <a:gd name="T8" fmla="*/ 24 w 4069"/>
              <a:gd name="T9" fmla="*/ 135 h 327"/>
              <a:gd name="T10" fmla="*/ 171 w 4069"/>
              <a:gd name="T11" fmla="*/ 293 h 327"/>
              <a:gd name="T12" fmla="*/ 577 w 4069"/>
              <a:gd name="T13" fmla="*/ 316 h 327"/>
              <a:gd name="T14" fmla="*/ 1345 w 4069"/>
              <a:gd name="T15" fmla="*/ 327 h 327"/>
              <a:gd name="T16" fmla="*/ 1944 w 4069"/>
              <a:gd name="T17" fmla="*/ 293 h 327"/>
              <a:gd name="T18" fmla="*/ 2012 w 4069"/>
              <a:gd name="T19" fmla="*/ 260 h 327"/>
              <a:gd name="T20" fmla="*/ 2204 w 4069"/>
              <a:gd name="T21" fmla="*/ 293 h 327"/>
              <a:gd name="T22" fmla="*/ 2543 w 4069"/>
              <a:gd name="T23" fmla="*/ 327 h 327"/>
              <a:gd name="T24" fmla="*/ 2599 w 4069"/>
              <a:gd name="T25" fmla="*/ 316 h 327"/>
              <a:gd name="T26" fmla="*/ 2633 w 4069"/>
              <a:gd name="T27" fmla="*/ 293 h 327"/>
              <a:gd name="T28" fmla="*/ 2712 w 4069"/>
              <a:gd name="T29" fmla="*/ 282 h 327"/>
              <a:gd name="T30" fmla="*/ 3638 w 4069"/>
              <a:gd name="T31" fmla="*/ 293 h 327"/>
              <a:gd name="T32" fmla="*/ 4011 w 4069"/>
              <a:gd name="T33" fmla="*/ 293 h 327"/>
              <a:gd name="T34" fmla="*/ 4022 w 4069"/>
              <a:gd name="T35" fmla="*/ 260 h 327"/>
              <a:gd name="T36" fmla="*/ 4045 w 4069"/>
              <a:gd name="T37" fmla="*/ 226 h 327"/>
              <a:gd name="T38" fmla="*/ 4045 w 4069"/>
              <a:gd name="T39" fmla="*/ 135 h 327"/>
              <a:gd name="T40" fmla="*/ 3966 w 4069"/>
              <a:gd name="T41" fmla="*/ 113 h 327"/>
              <a:gd name="T42" fmla="*/ 3683 w 4069"/>
              <a:gd name="T43" fmla="*/ 101 h 327"/>
              <a:gd name="T44" fmla="*/ 2735 w 4069"/>
              <a:gd name="T45" fmla="*/ 56 h 327"/>
              <a:gd name="T46" fmla="*/ 1662 w 4069"/>
              <a:gd name="T47" fmla="*/ 56 h 327"/>
              <a:gd name="T48" fmla="*/ 114 w 4069"/>
              <a:gd name="T49" fmla="*/ 56 h 3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69"/>
              <a:gd name="T76" fmla="*/ 0 h 327"/>
              <a:gd name="T77" fmla="*/ 4069 w 4069"/>
              <a:gd name="T78" fmla="*/ 327 h 3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69" h="327">
                <a:moveTo>
                  <a:pt x="205" y="34"/>
                </a:moveTo>
                <a:cubicBezTo>
                  <a:pt x="171" y="45"/>
                  <a:pt x="137" y="57"/>
                  <a:pt x="103" y="68"/>
                </a:cubicBezTo>
                <a:cubicBezTo>
                  <a:pt x="92" y="72"/>
                  <a:pt x="69" y="79"/>
                  <a:pt x="69" y="79"/>
                </a:cubicBezTo>
                <a:cubicBezTo>
                  <a:pt x="65" y="90"/>
                  <a:pt x="65" y="104"/>
                  <a:pt x="58" y="113"/>
                </a:cubicBezTo>
                <a:cubicBezTo>
                  <a:pt x="50" y="124"/>
                  <a:pt x="28" y="122"/>
                  <a:pt x="24" y="135"/>
                </a:cubicBezTo>
                <a:cubicBezTo>
                  <a:pt x="0" y="219"/>
                  <a:pt x="107" y="280"/>
                  <a:pt x="171" y="293"/>
                </a:cubicBezTo>
                <a:cubicBezTo>
                  <a:pt x="299" y="319"/>
                  <a:pt x="465" y="314"/>
                  <a:pt x="577" y="316"/>
                </a:cubicBezTo>
                <a:cubicBezTo>
                  <a:pt x="833" y="321"/>
                  <a:pt x="1089" y="323"/>
                  <a:pt x="1345" y="327"/>
                </a:cubicBezTo>
                <a:cubicBezTo>
                  <a:pt x="1547" y="319"/>
                  <a:pt x="1742" y="303"/>
                  <a:pt x="1944" y="293"/>
                </a:cubicBezTo>
                <a:cubicBezTo>
                  <a:pt x="1968" y="285"/>
                  <a:pt x="1987" y="259"/>
                  <a:pt x="2012" y="260"/>
                </a:cubicBezTo>
                <a:cubicBezTo>
                  <a:pt x="2077" y="263"/>
                  <a:pt x="2140" y="284"/>
                  <a:pt x="2204" y="293"/>
                </a:cubicBezTo>
                <a:cubicBezTo>
                  <a:pt x="2422" y="325"/>
                  <a:pt x="2309" y="313"/>
                  <a:pt x="2543" y="327"/>
                </a:cubicBezTo>
                <a:cubicBezTo>
                  <a:pt x="2562" y="323"/>
                  <a:pt x="2581" y="323"/>
                  <a:pt x="2599" y="316"/>
                </a:cubicBezTo>
                <a:cubicBezTo>
                  <a:pt x="2612" y="311"/>
                  <a:pt x="2620" y="297"/>
                  <a:pt x="2633" y="293"/>
                </a:cubicBezTo>
                <a:cubicBezTo>
                  <a:pt x="2658" y="285"/>
                  <a:pt x="2686" y="286"/>
                  <a:pt x="2712" y="282"/>
                </a:cubicBezTo>
                <a:cubicBezTo>
                  <a:pt x="3021" y="296"/>
                  <a:pt x="3329" y="280"/>
                  <a:pt x="3638" y="293"/>
                </a:cubicBezTo>
                <a:cubicBezTo>
                  <a:pt x="3770" y="304"/>
                  <a:pt x="3874" y="319"/>
                  <a:pt x="4011" y="293"/>
                </a:cubicBezTo>
                <a:cubicBezTo>
                  <a:pt x="4022" y="291"/>
                  <a:pt x="4017" y="270"/>
                  <a:pt x="4022" y="260"/>
                </a:cubicBezTo>
                <a:cubicBezTo>
                  <a:pt x="4028" y="248"/>
                  <a:pt x="4037" y="237"/>
                  <a:pt x="4045" y="226"/>
                </a:cubicBezTo>
                <a:cubicBezTo>
                  <a:pt x="4055" y="194"/>
                  <a:pt x="4069" y="171"/>
                  <a:pt x="4045" y="135"/>
                </a:cubicBezTo>
                <a:cubicBezTo>
                  <a:pt x="4030" y="112"/>
                  <a:pt x="3993" y="115"/>
                  <a:pt x="3966" y="113"/>
                </a:cubicBezTo>
                <a:cubicBezTo>
                  <a:pt x="3872" y="106"/>
                  <a:pt x="3777" y="105"/>
                  <a:pt x="3683" y="101"/>
                </a:cubicBezTo>
                <a:cubicBezTo>
                  <a:pt x="3368" y="70"/>
                  <a:pt x="3050" y="77"/>
                  <a:pt x="2735" y="56"/>
                </a:cubicBezTo>
                <a:cubicBezTo>
                  <a:pt x="2387" y="0"/>
                  <a:pt x="2015" y="47"/>
                  <a:pt x="1662" y="56"/>
                </a:cubicBezTo>
                <a:cubicBezTo>
                  <a:pt x="1146" y="36"/>
                  <a:pt x="630" y="56"/>
                  <a:pt x="114" y="56"/>
                </a:cubicBezTo>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462" name="Text Box 2"/>
          <p:cNvSpPr txBox="1">
            <a:spLocks noChangeArrowheads="1"/>
          </p:cNvSpPr>
          <p:nvPr/>
        </p:nvSpPr>
        <p:spPr bwMode="auto">
          <a:xfrm>
            <a:off x="381000" y="1616075"/>
            <a:ext cx="684437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dirty="0"/>
              <a:t>Darling, Nancy. “Peer Pressure is not Peer Influence.”</a:t>
            </a:r>
          </a:p>
          <a:p>
            <a:pPr algn="l" eaLnBrk="1" hangingPunct="1"/>
            <a:r>
              <a:rPr lang="en-US" dirty="0"/>
              <a:t>        </a:t>
            </a:r>
            <a:r>
              <a:rPr lang="en-US" i="1" dirty="0"/>
              <a:t>Principal</a:t>
            </a:r>
            <a:r>
              <a:rPr lang="en-US" dirty="0"/>
              <a:t> Sept./Oct. 2002: 67-69. Print</a:t>
            </a:r>
            <a:r>
              <a:rPr lang="en-US" dirty="0" smtClean="0"/>
              <a:t>.</a:t>
            </a:r>
          </a:p>
          <a:p>
            <a:pPr algn="l" eaLnBrk="1" hangingPunct="1"/>
            <a:endParaRPr lang="en-US" dirty="0"/>
          </a:p>
        </p:txBody>
      </p:sp>
      <p:sp>
        <p:nvSpPr>
          <p:cNvPr id="19463" name="Text Box 3"/>
          <p:cNvSpPr txBox="1">
            <a:spLocks noChangeArrowheads="1"/>
          </p:cNvSpPr>
          <p:nvPr/>
        </p:nvSpPr>
        <p:spPr bwMode="auto">
          <a:xfrm>
            <a:off x="344488" y="2581275"/>
            <a:ext cx="87995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dirty="0"/>
              <a:t>Darling, a professor of education at Bard College, </a:t>
            </a:r>
          </a:p>
        </p:txBody>
      </p:sp>
      <p:sp>
        <p:nvSpPr>
          <p:cNvPr id="19464" name="Rectangle 21"/>
          <p:cNvSpPr>
            <a:spLocks noGrp="1" noChangeArrowheads="1"/>
          </p:cNvSpPr>
          <p:nvPr>
            <p:ph type="title" idx="4294967295"/>
          </p:nvPr>
        </p:nvSpPr>
        <p:spPr>
          <a:xfrm>
            <a:off x="609600" y="304800"/>
            <a:ext cx="7772400" cy="1143000"/>
          </a:xfrm>
        </p:spPr>
        <p:txBody>
          <a:bodyPr/>
          <a:lstStyle/>
          <a:p>
            <a:pPr eaLnBrk="1" hangingPunct="1"/>
            <a:r>
              <a:rPr lang="en-US" sz="3600" b="1" smtClean="0">
                <a:solidFill>
                  <a:schemeClr val="tx1"/>
                </a:solidFill>
              </a:rPr>
              <a:t>A Sample Annotated Entry</a:t>
            </a:r>
            <a:br>
              <a:rPr lang="en-US" sz="3600" b="1" smtClean="0">
                <a:solidFill>
                  <a:schemeClr val="tx1"/>
                </a:solidFill>
              </a:rPr>
            </a:br>
            <a:endParaRPr lang="en-US" smtClean="0"/>
          </a:p>
        </p:txBody>
      </p:sp>
    </p:spTree>
    <p:extLst>
      <p:ext uri="{BB962C8B-B14F-4D97-AF65-F5344CB8AC3E}">
        <p14:creationId xmlns:p14="http://schemas.microsoft.com/office/powerpoint/2010/main" val="34657783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dissolve">
                                      <p:cBhvr>
                                        <p:cTn id="7"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animBg="1"/>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1303</TotalTime>
  <Words>1019</Words>
  <Application>Microsoft Office PowerPoint</Application>
  <PresentationFormat>On-screen Show (4:3)</PresentationFormat>
  <Paragraphs>89</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Default Design</vt:lpstr>
      <vt:lpstr>Creating an Annotated Bibliography</vt:lpstr>
      <vt:lpstr>What The Heck Is It?</vt:lpstr>
      <vt:lpstr>Why Is Mrs. Sheets  Making Me Do This???</vt:lpstr>
      <vt:lpstr>PowerPoint Presentation</vt:lpstr>
      <vt:lpstr>A Sample Annotated Entry </vt:lpstr>
      <vt:lpstr>What Do I Include?</vt:lpstr>
      <vt:lpstr>Before You Begin</vt:lpstr>
      <vt:lpstr>Authority Assessment</vt:lpstr>
      <vt:lpstr>A Sample Annotated Entry </vt:lpstr>
      <vt:lpstr>Summary</vt:lpstr>
      <vt:lpstr>A Sample Annotated Entry </vt:lpstr>
      <vt:lpstr>Usefulness</vt:lpstr>
      <vt:lpstr>A Sample Annotated Entry </vt:lpstr>
      <vt:lpstr>Evaluate</vt:lpstr>
      <vt:lpstr>A Sample Annotated Entry </vt:lpstr>
      <vt:lpstr>Remember: annotated bibliographies are simply an organized list of the sources that you have used, each of which is followed by a brief note: the annotation. The annotation itself is a brief description and evaluation or the book or article.</vt:lpstr>
      <vt:lpstr>PowerPoint Presentation</vt:lpstr>
    </vt:vector>
  </TitlesOfParts>
  <Company>Cental Arizona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Annotated Bibliography</dc:title>
  <dc:creator>Jcoleman</dc:creator>
  <cp:lastModifiedBy>user</cp:lastModifiedBy>
  <cp:revision>147</cp:revision>
  <dcterms:created xsi:type="dcterms:W3CDTF">2003-06-17T18:51:53Z</dcterms:created>
  <dcterms:modified xsi:type="dcterms:W3CDTF">2012-05-21T11:44:10Z</dcterms:modified>
</cp:coreProperties>
</file>