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7" r:id="rId3"/>
    <p:sldId id="258" r:id="rId4"/>
    <p:sldId id="259" r:id="rId5"/>
    <p:sldId id="264" r:id="rId6"/>
    <p:sldId id="265" r:id="rId7"/>
    <p:sldId id="266" r:id="rId8"/>
    <p:sldId id="267" r:id="rId9"/>
    <p:sldId id="268" r:id="rId10"/>
    <p:sldId id="260" r:id="rId11"/>
    <p:sldId id="261" r:id="rId12"/>
    <p:sldId id="262" r:id="rId13"/>
    <p:sldId id="263" r:id="rId14"/>
    <p:sldId id="269" r:id="rId15"/>
  </p:sldIdLst>
  <p:sldSz cx="9144000" cy="6858000" type="screen4x3"/>
  <p:notesSz cx="6858000" cy="9144000"/>
  <p:embeddedFontLst>
    <p:embeddedFont>
      <p:font typeface="Book Antiqua" panose="02040602050305030304" pitchFamily="18" charset="0"/>
      <p:regular r:id="rId16"/>
      <p:bold r:id="rId17"/>
      <p:italic r:id="rId18"/>
      <p:boldItalic r:id="rId19"/>
    </p:embeddedFont>
    <p:embeddedFont>
      <p:font typeface="Wingdings 2" panose="05020102010507070707" pitchFamily="18" charset="2"/>
      <p:regular r:id="rId20"/>
    </p:embeddedFont>
    <p:embeddedFont>
      <p:font typeface="Lucida Sans" panose="020B0602030504020204" pitchFamily="34" charset="0"/>
      <p:regular r:id="rId21"/>
      <p:bold r:id="rId22"/>
      <p:italic r:id="rId23"/>
      <p:boldItalic r:id="rId24"/>
    </p:embeddedFont>
    <p:embeddedFont>
      <p:font typeface="DJ Pirate" panose="00000400000000000000" pitchFamily="2" charset="0"/>
      <p:regular r:id="rId25"/>
    </p:embeddedFont>
    <p:embeddedFont>
      <p:font typeface="Wingdings 3" panose="05040102010807070707" pitchFamily="18" charset="2"/>
      <p:regular r:id="rId26"/>
    </p:embeddedFont>
    <p:embeddedFont>
      <p:font typeface="2Dumb" panose="02000000000000000000" pitchFamily="2" charset="0"/>
      <p:regular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p:scale>
          <a:sx n="76" d="100"/>
          <a:sy n="76" d="100"/>
        </p:scale>
        <p:origin x="-12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F470A19-BF49-4A81-8BF4-86F3B760190A}"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E0296-837F-445F-8810-CFE3D3DA68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845A6-E397-4E34-9AF4-65BDFD46D8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A6272-252F-4EAD-88EC-8FFC6B219C4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25ABAC3-1E14-4858-8A76-4D7B8C29C48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B6AFD-5E79-4897-B05F-8EBAD8778A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EDA30-DF4F-4959-870F-88B47AFAFB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27934-5051-4264-8609-B7B12A1657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3F313-A994-4D52-9F6F-3E27776B29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EFF24-8827-443F-B307-FDF0588A6D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45E97-AB7C-48D7-8E51-3D951D1B7C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11D7DDC-71C2-4C12-9618-6D1D156757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hyperlink" Target="http://www.cindyvallar.com/flags.html" TargetMode="External"/><Relationship Id="rId13" Type="http://schemas.openxmlformats.org/officeDocument/2006/relationships/slide" Target="slide4.xml"/><Relationship Id="rId3" Type="http://schemas.openxmlformats.org/officeDocument/2006/relationships/hyperlink" Target="http://www.history.com/videos/bet-you-didnt-know-pirates#pirate-cannons" TargetMode="External"/><Relationship Id="rId7" Type="http://schemas.openxmlformats.org/officeDocument/2006/relationships/hyperlink" Target="https://www.youtube.com/watch?v=Z-hMnPREi1w" TargetMode="External"/><Relationship Id="rId12" Type="http://schemas.openxmlformats.org/officeDocument/2006/relationships/slide" Target="slide3.xml"/><Relationship Id="rId2" Type="http://schemas.openxmlformats.org/officeDocument/2006/relationships/hyperlink" Target="https://www.pirate101.com/free_game/learn/pirate_flags" TargetMode="External"/><Relationship Id="rId16"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hyperlink" Target="https://www.youtube.com/watch?v=XPDcKq0mC1c" TargetMode="External"/><Relationship Id="rId11" Type="http://schemas.openxmlformats.org/officeDocument/2006/relationships/slide" Target="slide2.xml"/><Relationship Id="rId5" Type="http://schemas.openxmlformats.org/officeDocument/2006/relationships/hyperlink" Target="http://message.snopes.com/showthread.php?t=12594" TargetMode="External"/><Relationship Id="rId15" Type="http://schemas.openxmlformats.org/officeDocument/2006/relationships/slide" Target="slide11.xml"/><Relationship Id="rId10" Type="http://schemas.openxmlformats.org/officeDocument/2006/relationships/hyperlink" Target="http://pirates.hegewisch.net/capcrew.html" TargetMode="External"/><Relationship Id="rId4" Type="http://schemas.openxmlformats.org/officeDocument/2006/relationships/hyperlink" Target="http://gangstaname.com/names/pirate#.Vcq6f_m6fIW" TargetMode="External"/><Relationship Id="rId9" Type="http://schemas.openxmlformats.org/officeDocument/2006/relationships/hyperlink" Target="http://www.playcrossbones.com/Pirate_Code.php#sthash.xE8dwgBY.4RySagjH.dpbs" TargetMode="Externa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hyperlink" Target="http://speakpirate.com/" TargetMode="External"/><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xml"/><Relationship Id="rId7"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hyperlink" Target="http://bit.ly/1f6oHWW" TargetMode="External"/><Relationship Id="rId7" Type="http://schemas.openxmlformats.org/officeDocument/2006/relationships/slide" Target="slide10.xml"/><Relationship Id="rId2" Type="http://schemas.openxmlformats.org/officeDocument/2006/relationships/hyperlink" Target="http://bit.ly/1DLGXk4" TargetMode="Externa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hyperlink" Target="http://bit.ly/1P5pR10" TargetMode="External"/><Relationship Id="rId7" Type="http://schemas.openxmlformats.org/officeDocument/2006/relationships/slide" Target="slide10.xml"/><Relationship Id="rId2" Type="http://schemas.openxmlformats.org/officeDocument/2006/relationships/hyperlink" Target="http://bit.ly/1f6rJdw" TargetMode="Externa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6.png"/><Relationship Id="rId4" Type="http://schemas.openxmlformats.org/officeDocument/2006/relationships/slide" Target="slide2.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hyperlink" Target="http://bit.ly/1L4ZdaC" TargetMode="External"/><Relationship Id="rId7" Type="http://schemas.openxmlformats.org/officeDocument/2006/relationships/slide" Target="slide10.xml"/><Relationship Id="rId2" Type="http://schemas.openxmlformats.org/officeDocument/2006/relationships/hyperlink" Target="http://bit.ly/1JTpmYv" TargetMode="Externa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hyperlink" Target="http://bit.ly/1IXM0K7" TargetMode="Externa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hyperlink" Target="http://bit.ly/1P5zxJ0" TargetMode="Externa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hyperlink" Target="http://bit.ly/1N2DUa0" TargetMode="Externa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995411" y="609600"/>
            <a:ext cx="6172200" cy="28194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Meet Your Inner</a:t>
            </a:r>
          </a:p>
          <a:p>
            <a:pPr algn="ctr"/>
            <a:r>
              <a:rPr lang="en-US" sz="3600" kern="10" dirty="0" smtClean="0">
                <a:ln w="9525">
                  <a:solidFill>
                    <a:srgbClr val="000000"/>
                  </a:solidFill>
                  <a:round/>
                  <a:headEnd/>
                  <a:tailEnd/>
                </a:ln>
                <a:solidFill>
                  <a:srgbClr val="FFFFFF"/>
                </a:solidFill>
                <a:latin typeface="DJ Pirate" panose="00000400000000000000" pitchFamily="2" charset="0"/>
              </a:rPr>
              <a:t>Pirate</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2053" name="Text Box 5"/>
          <p:cNvSpPr txBox="1">
            <a:spLocks noChangeArrowheads="1"/>
          </p:cNvSpPr>
          <p:nvPr/>
        </p:nvSpPr>
        <p:spPr bwMode="auto">
          <a:xfrm>
            <a:off x="4391025" y="3991462"/>
            <a:ext cx="3936936" cy="707886"/>
          </a:xfrm>
          <a:prstGeom prst="rect">
            <a:avLst/>
          </a:prstGeom>
          <a:noFill/>
          <a:ln w="9525">
            <a:noFill/>
            <a:miter lim="800000"/>
            <a:headEnd/>
            <a:tailEnd/>
          </a:ln>
          <a:effectLst/>
        </p:spPr>
        <p:txBody>
          <a:bodyPr wrap="square">
            <a:spAutoFit/>
          </a:bodyPr>
          <a:lstStyle/>
          <a:p>
            <a:pPr>
              <a:spcBef>
                <a:spcPct val="50000"/>
              </a:spcBef>
            </a:pPr>
            <a:r>
              <a:rPr lang="en-US" sz="4000" dirty="0" err="1" smtClean="0">
                <a:latin typeface="DJ Pirate" panose="00000400000000000000" pitchFamily="2" charset="0"/>
              </a:rPr>
              <a:t>By:Mrs</a:t>
            </a:r>
            <a:r>
              <a:rPr lang="en-US" sz="4000" dirty="0" smtClean="0">
                <a:latin typeface="DJ Pirate" panose="00000400000000000000" pitchFamily="2" charset="0"/>
              </a:rPr>
              <a:t>. </a:t>
            </a:r>
            <a:r>
              <a:rPr lang="en-US" sz="4000" dirty="0" err="1" smtClean="0">
                <a:latin typeface="DJ Pirate" panose="00000400000000000000" pitchFamily="2" charset="0"/>
              </a:rPr>
              <a:t>Arrghnold</a:t>
            </a:r>
            <a:endParaRPr lang="en-US" sz="4000" dirty="0">
              <a:latin typeface="DJ Pirate" panose="00000400000000000000" pitchFamily="2" charset="0"/>
            </a:endParaRPr>
          </a:p>
        </p:txBody>
      </p:sp>
      <p:sp>
        <p:nvSpPr>
          <p:cNvPr id="2078" name="AutoShape 30">
            <a:hlinkClick r:id="rId2"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sp>
        <p:nvSpPr>
          <p:cNvPr id="2079" name="AutoShape 31">
            <a:hlinkClick r:id="rId3"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2080" name="AutoShape 32">
            <a:hlinkClick r:id="rId4"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2081" name="AutoShape 33">
            <a:hlinkClick r:id="rId5"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Resources</a:t>
            </a:r>
          </a:p>
        </p:txBody>
      </p:sp>
      <p:sp>
        <p:nvSpPr>
          <p:cNvPr id="2082" name="AutoShape 34">
            <a:hlinkClick r:id="rId6"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2083" name="AutoShape 35">
            <a:hlinkClick r:id="rId7"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129" y="2040699"/>
            <a:ext cx="2984564" cy="30647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133600" y="381000"/>
            <a:ext cx="4648200" cy="1219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DJ Pirate" panose="00000400000000000000" pitchFamily="2" charset="0"/>
              </a:rPr>
              <a:t>Resources</a:t>
            </a:r>
          </a:p>
        </p:txBody>
      </p:sp>
      <p:sp>
        <p:nvSpPr>
          <p:cNvPr id="6147" name="Text Box 3"/>
          <p:cNvSpPr txBox="1">
            <a:spLocks noChangeArrowheads="1"/>
          </p:cNvSpPr>
          <p:nvPr/>
        </p:nvSpPr>
        <p:spPr bwMode="auto">
          <a:xfrm>
            <a:off x="204527" y="1600200"/>
            <a:ext cx="8534400" cy="4555093"/>
          </a:xfrm>
          <a:prstGeom prst="rect">
            <a:avLst/>
          </a:prstGeom>
          <a:noFill/>
          <a:ln w="9525">
            <a:noFill/>
            <a:miter lim="800000"/>
            <a:headEnd/>
            <a:tailEnd/>
          </a:ln>
          <a:effectLst/>
        </p:spPr>
        <p:txBody>
          <a:bodyPr>
            <a:spAutoFit/>
          </a:bodyPr>
          <a:lstStyle/>
          <a:p>
            <a:pPr>
              <a:spcBef>
                <a:spcPct val="50000"/>
              </a:spcBef>
            </a:pPr>
            <a:r>
              <a:rPr lang="en-US" sz="2000" dirty="0" smtClean="0">
                <a:latin typeface="DJ Pirate" panose="00000400000000000000" pitchFamily="2" charset="0"/>
                <a:hlinkClick r:id="rId2"/>
              </a:rPr>
              <a:t>https://www.pirate101.com/free_game/learn/pirate_flags</a:t>
            </a:r>
            <a:r>
              <a:rPr lang="en-US" sz="2000" dirty="0" smtClean="0">
                <a:latin typeface="DJ Pirate" panose="00000400000000000000" pitchFamily="2" charset="0"/>
              </a:rPr>
              <a:t>                    Graphics and font from DJ Inkers</a:t>
            </a:r>
          </a:p>
          <a:p>
            <a:pPr>
              <a:spcBef>
                <a:spcPct val="50000"/>
              </a:spcBef>
            </a:pPr>
            <a:r>
              <a:rPr lang="en-US" sz="2000" dirty="0">
                <a:latin typeface="DJ Pirate" panose="00000400000000000000" pitchFamily="2" charset="0"/>
                <a:hlinkClick r:id="rId3"/>
              </a:rPr>
              <a:t>http://</a:t>
            </a:r>
            <a:r>
              <a:rPr lang="en-US" sz="2000" dirty="0" smtClean="0">
                <a:latin typeface="DJ Pirate" panose="00000400000000000000" pitchFamily="2" charset="0"/>
                <a:hlinkClick r:id="rId3"/>
              </a:rPr>
              <a:t>www.history.com/videos/bet-you-didnt-know-pirates#pirate-cannons</a:t>
            </a:r>
            <a:endParaRPr lang="en-US" sz="2000" dirty="0" smtClean="0">
              <a:latin typeface="DJ Pirate" panose="00000400000000000000" pitchFamily="2" charset="0"/>
            </a:endParaRPr>
          </a:p>
          <a:p>
            <a:pPr>
              <a:spcBef>
                <a:spcPct val="50000"/>
              </a:spcBef>
            </a:pPr>
            <a:r>
              <a:rPr lang="en-US" sz="2000" dirty="0">
                <a:latin typeface="DJ Pirate" panose="00000400000000000000" pitchFamily="2" charset="0"/>
                <a:hlinkClick r:id="rId4"/>
              </a:rPr>
              <a:t>http://gangstaname.com/names/pirate#.</a:t>
            </a:r>
            <a:r>
              <a:rPr lang="en-US" sz="2000" dirty="0" smtClean="0">
                <a:latin typeface="DJ Pirate" panose="00000400000000000000" pitchFamily="2" charset="0"/>
                <a:hlinkClick r:id="rId4"/>
              </a:rPr>
              <a:t>Vcq6f_m6fIW</a:t>
            </a:r>
            <a:r>
              <a:rPr lang="en-US" sz="2000" dirty="0">
                <a:latin typeface="DJ Pirate" panose="00000400000000000000" pitchFamily="2" charset="0"/>
              </a:rPr>
              <a:t> 		</a:t>
            </a:r>
            <a:r>
              <a:rPr lang="en-US" sz="2000" dirty="0">
                <a:latin typeface="DJ Pirate" panose="00000400000000000000" pitchFamily="2" charset="0"/>
                <a:hlinkClick r:id="rId5"/>
              </a:rPr>
              <a:t>http://</a:t>
            </a:r>
            <a:r>
              <a:rPr lang="en-US" sz="2000" dirty="0" smtClean="0">
                <a:latin typeface="DJ Pirate" panose="00000400000000000000" pitchFamily="2" charset="0"/>
                <a:hlinkClick r:id="rId5"/>
              </a:rPr>
              <a:t>message.snopes.com/showthread.php?t=12594</a:t>
            </a:r>
            <a:r>
              <a:rPr lang="en-US" sz="2000" dirty="0" smtClean="0">
                <a:latin typeface="DJ Pirate" panose="00000400000000000000" pitchFamily="2" charset="0"/>
              </a:rPr>
              <a:t> </a:t>
            </a:r>
          </a:p>
          <a:p>
            <a:pPr>
              <a:spcBef>
                <a:spcPct val="50000"/>
              </a:spcBef>
            </a:pPr>
            <a:r>
              <a:rPr lang="en-US" sz="2000" dirty="0">
                <a:latin typeface="DJ Pirate" panose="00000400000000000000" pitchFamily="2" charset="0"/>
                <a:hlinkClick r:id="rId6"/>
              </a:rPr>
              <a:t>https://</a:t>
            </a:r>
            <a:r>
              <a:rPr lang="en-US" sz="2000" dirty="0" smtClean="0">
                <a:latin typeface="DJ Pirate" panose="00000400000000000000" pitchFamily="2" charset="0"/>
                <a:hlinkClick r:id="rId6"/>
              </a:rPr>
              <a:t>www.youtube.com/watch?v=XPDcKq0mC1c</a:t>
            </a:r>
            <a:r>
              <a:rPr lang="en-US" sz="2000" dirty="0" smtClean="0">
                <a:latin typeface="DJ Pirate" panose="00000400000000000000" pitchFamily="2" charset="0"/>
              </a:rPr>
              <a:t> </a:t>
            </a:r>
          </a:p>
          <a:p>
            <a:pPr>
              <a:spcBef>
                <a:spcPct val="50000"/>
              </a:spcBef>
            </a:pPr>
            <a:r>
              <a:rPr lang="en-US" sz="2000" dirty="0">
                <a:latin typeface="DJ Pirate" panose="00000400000000000000" pitchFamily="2" charset="0"/>
                <a:hlinkClick r:id="rId7"/>
              </a:rPr>
              <a:t>https://</a:t>
            </a:r>
            <a:r>
              <a:rPr lang="en-US" sz="2000" dirty="0" smtClean="0">
                <a:latin typeface="DJ Pirate" panose="00000400000000000000" pitchFamily="2" charset="0"/>
                <a:hlinkClick r:id="rId7"/>
              </a:rPr>
              <a:t>www.youtube.com/watch?v=Z-hMnPREi1w</a:t>
            </a:r>
            <a:r>
              <a:rPr lang="en-US" sz="2000" dirty="0" smtClean="0">
                <a:latin typeface="DJ Pirate" panose="00000400000000000000" pitchFamily="2" charset="0"/>
              </a:rPr>
              <a:t> </a:t>
            </a:r>
          </a:p>
          <a:p>
            <a:pPr>
              <a:spcBef>
                <a:spcPct val="50000"/>
              </a:spcBef>
            </a:pPr>
            <a:r>
              <a:rPr lang="en-US" sz="2000" dirty="0">
                <a:latin typeface="DJ Pirate" panose="00000400000000000000" pitchFamily="2" charset="0"/>
                <a:hlinkClick r:id="rId8"/>
              </a:rPr>
              <a:t>http://</a:t>
            </a:r>
            <a:r>
              <a:rPr lang="en-US" sz="2000" dirty="0" smtClean="0">
                <a:latin typeface="DJ Pirate" panose="00000400000000000000" pitchFamily="2" charset="0"/>
                <a:hlinkClick r:id="rId8"/>
              </a:rPr>
              <a:t>www.cindyvallar.com/flags.html</a:t>
            </a:r>
            <a:r>
              <a:rPr lang="en-US" sz="2000" dirty="0" smtClean="0">
                <a:latin typeface="DJ Pirate" panose="00000400000000000000" pitchFamily="2" charset="0"/>
              </a:rPr>
              <a:t> </a:t>
            </a:r>
          </a:p>
          <a:p>
            <a:pPr>
              <a:spcBef>
                <a:spcPct val="50000"/>
              </a:spcBef>
            </a:pPr>
            <a:r>
              <a:rPr lang="en-US" sz="2000" dirty="0">
                <a:latin typeface="DJ Pirate" panose="00000400000000000000" pitchFamily="2" charset="0"/>
                <a:hlinkClick r:id="rId9"/>
              </a:rPr>
              <a:t>http://</a:t>
            </a:r>
            <a:r>
              <a:rPr lang="en-US" sz="2000" dirty="0" smtClean="0">
                <a:latin typeface="DJ Pirate" panose="00000400000000000000" pitchFamily="2" charset="0"/>
                <a:hlinkClick r:id="rId9"/>
              </a:rPr>
              <a:t>www.playcrossbones.com/Pirate_Code.php#sthash.xE8dwgBY.4RySagjH.dpbs</a:t>
            </a:r>
            <a:r>
              <a:rPr lang="en-US" sz="2000" dirty="0" smtClean="0">
                <a:latin typeface="DJ Pirate" panose="00000400000000000000" pitchFamily="2" charset="0"/>
              </a:rPr>
              <a:t> </a:t>
            </a:r>
          </a:p>
          <a:p>
            <a:pPr>
              <a:spcBef>
                <a:spcPct val="50000"/>
              </a:spcBef>
            </a:pPr>
            <a:r>
              <a:rPr lang="en-US" sz="2000" dirty="0">
                <a:latin typeface="DJ Pirate" panose="00000400000000000000" pitchFamily="2" charset="0"/>
                <a:hlinkClick r:id="rId10"/>
              </a:rPr>
              <a:t>http://</a:t>
            </a:r>
            <a:r>
              <a:rPr lang="en-US" sz="2000" dirty="0" smtClean="0">
                <a:latin typeface="DJ Pirate" panose="00000400000000000000" pitchFamily="2" charset="0"/>
                <a:hlinkClick r:id="rId10"/>
              </a:rPr>
              <a:t>pirates.hegewisch.net/capcrew.html</a:t>
            </a:r>
            <a:r>
              <a:rPr lang="en-US" sz="2000" dirty="0" smtClean="0">
                <a:latin typeface="DJ Pirate" panose="00000400000000000000" pitchFamily="2" charset="0"/>
              </a:rPr>
              <a:t> </a:t>
            </a:r>
          </a:p>
          <a:p>
            <a:pPr>
              <a:spcBef>
                <a:spcPct val="50000"/>
              </a:spcBef>
            </a:pPr>
            <a:r>
              <a:rPr lang="en-US" sz="2000" dirty="0">
                <a:latin typeface="DJ Pirate" panose="00000400000000000000" pitchFamily="2" charset="0"/>
                <a:hlinkClick r:id="rId5"/>
              </a:rPr>
              <a:t>http://</a:t>
            </a:r>
            <a:r>
              <a:rPr lang="en-US" sz="2000" dirty="0" smtClean="0">
                <a:latin typeface="DJ Pirate" panose="00000400000000000000" pitchFamily="2" charset="0"/>
                <a:hlinkClick r:id="rId5"/>
              </a:rPr>
              <a:t>message.snopes.com/showthread.php?t=12594</a:t>
            </a:r>
            <a:r>
              <a:rPr lang="en-US" sz="2000" dirty="0" smtClean="0">
                <a:latin typeface="DJ Pirate" panose="00000400000000000000" pitchFamily="2" charset="0"/>
              </a:rPr>
              <a:t> </a:t>
            </a:r>
          </a:p>
          <a:p>
            <a:pPr>
              <a:spcBef>
                <a:spcPct val="50000"/>
              </a:spcBef>
            </a:pPr>
            <a:endParaRPr lang="en-US" sz="2000" dirty="0">
              <a:latin typeface="DJ Pirate" panose="00000400000000000000" pitchFamily="2" charset="0"/>
            </a:endParaRPr>
          </a:p>
        </p:txBody>
      </p:sp>
      <p:sp>
        <p:nvSpPr>
          <p:cNvPr id="6160"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6173" name="AutoShape 29">
            <a:hlinkClick r:id="rId11"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6174" name="AutoShape 30">
            <a:hlinkClick r:id="rId12"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Task</a:t>
            </a:r>
          </a:p>
        </p:txBody>
      </p:sp>
      <p:sp>
        <p:nvSpPr>
          <p:cNvPr id="6175" name="AutoShape 31">
            <a:hlinkClick r:id="rId13"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Process</a:t>
            </a:r>
          </a:p>
        </p:txBody>
      </p:sp>
      <p:sp>
        <p:nvSpPr>
          <p:cNvPr id="6176" name="AutoShape 32">
            <a:hlinkClick r:id="rId14"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a:t>Resources</a:t>
            </a:r>
          </a:p>
        </p:txBody>
      </p:sp>
      <p:sp>
        <p:nvSpPr>
          <p:cNvPr id="6177" name="AutoShape 33">
            <a:hlinkClick r:id="rId15"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Evaluation</a:t>
            </a:r>
          </a:p>
        </p:txBody>
      </p:sp>
      <p:sp>
        <p:nvSpPr>
          <p:cNvPr id="6178" name="AutoShape 34">
            <a:hlinkClick r:id="rId16"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Conclusion</a:t>
            </a:r>
          </a:p>
        </p:txBody>
      </p:sp>
      <p:sp>
        <p:nvSpPr>
          <p:cNvPr id="11" name="AutoShape 30">
            <a:hlinkClick r:id="rId11"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057400" y="304800"/>
            <a:ext cx="5638800" cy="10668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DJ Pirate" panose="00000400000000000000" pitchFamily="2" charset="0"/>
              </a:rPr>
              <a:t>Evaluation</a:t>
            </a:r>
          </a:p>
        </p:txBody>
      </p:sp>
      <p:sp>
        <p:nvSpPr>
          <p:cNvPr id="7171" name="Text Box 3"/>
          <p:cNvSpPr txBox="1">
            <a:spLocks noChangeArrowheads="1"/>
          </p:cNvSpPr>
          <p:nvPr/>
        </p:nvSpPr>
        <p:spPr bwMode="auto">
          <a:xfrm>
            <a:off x="189913" y="1371600"/>
            <a:ext cx="8954087" cy="830997"/>
          </a:xfrm>
          <a:prstGeom prst="rect">
            <a:avLst/>
          </a:prstGeom>
          <a:noFill/>
          <a:ln w="9525">
            <a:noFill/>
            <a:miter lim="800000"/>
            <a:headEnd/>
            <a:tailEnd/>
          </a:ln>
          <a:effectLst/>
        </p:spPr>
        <p:txBody>
          <a:bodyPr wrap="square">
            <a:spAutoFit/>
          </a:bodyPr>
          <a:lstStyle/>
          <a:p>
            <a:r>
              <a:rPr lang="en-US" sz="2400" dirty="0" smtClean="0">
                <a:latin typeface="DJ Pirate" panose="00000400000000000000" pitchFamily="2" charset="0"/>
              </a:rPr>
              <a:t>This rubric will be used to evaluate your work on this </a:t>
            </a:r>
            <a:r>
              <a:rPr lang="en-US" sz="2400" dirty="0" err="1" smtClean="0">
                <a:latin typeface="DJ Pirate" panose="00000400000000000000" pitchFamily="2" charset="0"/>
              </a:rPr>
              <a:t>webquest</a:t>
            </a:r>
            <a:r>
              <a:rPr lang="en-US" sz="2400" dirty="0" smtClean="0">
                <a:latin typeface="DJ Pirate" panose="00000400000000000000" pitchFamily="2" charset="0"/>
              </a:rPr>
              <a:t>.  It is based on pirate money, which was pieces of eight.  How many pieces is your work worth?</a:t>
            </a:r>
          </a:p>
        </p:txBody>
      </p:sp>
      <p:sp>
        <p:nvSpPr>
          <p:cNvPr id="7184"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7197" name="AutoShape 29">
            <a:hlinkClick r:id="rId2"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7198" name="AutoShape 30">
            <a:hlinkClick r:id="rId3"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7199" name="AutoShape 31">
            <a:hlinkClick r:id="rId4"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7200" name="AutoShape 32">
            <a:hlinkClick r:id="rId5"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Resources</a:t>
            </a:r>
          </a:p>
        </p:txBody>
      </p:sp>
      <p:sp>
        <p:nvSpPr>
          <p:cNvPr id="7201" name="AutoShape 33">
            <a:hlinkClick r:id="rId6"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7202" name="AutoShape 34">
            <a:hlinkClick r:id="rId7"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2" action="ppaction://hlinksldjump" highlightClick="1"/>
          </p:cNvPr>
          <p:cNvSpPr>
            <a:spLocks noChangeArrowheads="1"/>
          </p:cNvSpPr>
          <p:nvPr/>
        </p:nvSpPr>
        <p:spPr bwMode="auto">
          <a:xfrm>
            <a:off x="189913" y="5732745"/>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graphicFrame>
        <p:nvGraphicFramePr>
          <p:cNvPr id="4" name="Table 3"/>
          <p:cNvGraphicFramePr>
            <a:graphicFrameLocks noGrp="1"/>
          </p:cNvGraphicFramePr>
          <p:nvPr>
            <p:extLst>
              <p:ext uri="{D42A27DB-BD31-4B8C-83A1-F6EECF244321}">
                <p14:modId xmlns:p14="http://schemas.microsoft.com/office/powerpoint/2010/main" val="3309696340"/>
              </p:ext>
            </p:extLst>
          </p:nvPr>
        </p:nvGraphicFramePr>
        <p:xfrm>
          <a:off x="283367" y="2202597"/>
          <a:ext cx="8215315" cy="3139440"/>
        </p:xfrm>
        <a:graphic>
          <a:graphicData uri="http://schemas.openxmlformats.org/drawingml/2006/table">
            <a:tbl>
              <a:tblPr firstRow="1" bandRow="1">
                <a:tableStyleId>{5C22544A-7EE6-4342-B048-85BDC9FD1C3A}</a:tableStyleId>
              </a:tblPr>
              <a:tblGrid>
                <a:gridCol w="1643063"/>
                <a:gridCol w="1643063"/>
                <a:gridCol w="1643063"/>
                <a:gridCol w="1643063"/>
                <a:gridCol w="1643063"/>
              </a:tblGrid>
              <a:tr h="0">
                <a:tc>
                  <a:txBody>
                    <a:bodyPr/>
                    <a:lstStyle/>
                    <a:p>
                      <a:endParaRPr lang="en-US" dirty="0"/>
                    </a:p>
                  </a:txBody>
                  <a:tcPr/>
                </a:tc>
                <a:tc>
                  <a:txBody>
                    <a:bodyPr/>
                    <a:lstStyle/>
                    <a:p>
                      <a:r>
                        <a:rPr lang="en-US" sz="2800" dirty="0" smtClean="0">
                          <a:latin typeface="DJ Pirate" panose="00000400000000000000" pitchFamily="2" charset="0"/>
                        </a:rPr>
                        <a:t>2 Pieces</a:t>
                      </a:r>
                      <a:endParaRPr lang="en-US" sz="2800" dirty="0">
                        <a:latin typeface="DJ Pirate" panose="00000400000000000000" pitchFamily="2" charset="0"/>
                      </a:endParaRPr>
                    </a:p>
                  </a:txBody>
                  <a:tcPr/>
                </a:tc>
                <a:tc>
                  <a:txBody>
                    <a:bodyPr/>
                    <a:lstStyle/>
                    <a:p>
                      <a:r>
                        <a:rPr lang="en-US" sz="2800" dirty="0" smtClean="0">
                          <a:latin typeface="DJ Pirate" panose="00000400000000000000" pitchFamily="2" charset="0"/>
                        </a:rPr>
                        <a:t>4 Pieces</a:t>
                      </a:r>
                      <a:endParaRPr lang="en-US" sz="2800" dirty="0">
                        <a:latin typeface="DJ Pirate" panose="00000400000000000000" pitchFamily="2" charset="0"/>
                      </a:endParaRPr>
                    </a:p>
                  </a:txBody>
                  <a:tcPr/>
                </a:tc>
                <a:tc>
                  <a:txBody>
                    <a:bodyPr/>
                    <a:lstStyle/>
                    <a:p>
                      <a:r>
                        <a:rPr lang="en-US" sz="2800" dirty="0" smtClean="0">
                          <a:latin typeface="DJ Pirate" panose="00000400000000000000" pitchFamily="2" charset="0"/>
                        </a:rPr>
                        <a:t>6 Pieces</a:t>
                      </a:r>
                      <a:endParaRPr lang="en-US" sz="2800" dirty="0">
                        <a:latin typeface="DJ Pirate" panose="00000400000000000000" pitchFamily="2" charset="0"/>
                      </a:endParaRPr>
                    </a:p>
                  </a:txBody>
                  <a:tcPr/>
                </a:tc>
                <a:tc>
                  <a:txBody>
                    <a:bodyPr/>
                    <a:lstStyle/>
                    <a:p>
                      <a:r>
                        <a:rPr lang="en-US" sz="2800" dirty="0" smtClean="0">
                          <a:latin typeface="DJ Pirate" panose="00000400000000000000" pitchFamily="2" charset="0"/>
                        </a:rPr>
                        <a:t>8 Pieces</a:t>
                      </a:r>
                      <a:endParaRPr lang="en-US" sz="2800" dirty="0">
                        <a:latin typeface="DJ Pirate" panose="00000400000000000000" pitchFamily="2" charset="0"/>
                      </a:endParaRPr>
                    </a:p>
                  </a:txBody>
                  <a:tcPr/>
                </a:tc>
              </a:tr>
              <a:tr h="370840">
                <a:tc>
                  <a:txBody>
                    <a:bodyPr/>
                    <a:lstStyle/>
                    <a:p>
                      <a:r>
                        <a:rPr lang="en-US" sz="2400" dirty="0" smtClean="0">
                          <a:latin typeface="DJ Pirate" panose="00000400000000000000" pitchFamily="2" charset="0"/>
                        </a:rPr>
                        <a:t>Name &amp; Flag</a:t>
                      </a:r>
                      <a:endParaRPr lang="en-US" sz="2400" dirty="0">
                        <a:latin typeface="DJ Pirate" panose="00000400000000000000" pitchFamily="2"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Did not use name.</a:t>
                      </a:r>
                      <a:r>
                        <a:rPr lang="en-US" sz="1100" baseline="0" dirty="0" smtClean="0">
                          <a:latin typeface="Arial" panose="020B0604020202020204" pitchFamily="34" charset="0"/>
                          <a:ea typeface="2Dumb" panose="02000000000000000000" pitchFamily="2" charset="0"/>
                          <a:cs typeface="Arial" panose="020B0604020202020204" pitchFamily="34" charset="0"/>
                        </a:rPr>
                        <a:t>  Flag is not neat.</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Name is clear but the quality of the flag could have been better.</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Name is clear.  Any pirate would </a:t>
                      </a:r>
                      <a:r>
                        <a:rPr lang="en-US" sz="1100" baseline="0" dirty="0" smtClean="0">
                          <a:latin typeface="Arial" panose="020B0604020202020204" pitchFamily="34" charset="0"/>
                          <a:ea typeface="2Dumb" panose="02000000000000000000" pitchFamily="2" charset="0"/>
                          <a:cs typeface="Arial" panose="020B0604020202020204" pitchFamily="34" charset="0"/>
                        </a:rPr>
                        <a:t> have loved the flag!</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The flag</a:t>
                      </a:r>
                      <a:r>
                        <a:rPr lang="en-US" sz="1100" baseline="0" dirty="0" smtClean="0">
                          <a:latin typeface="Arial" panose="020B0604020202020204" pitchFamily="34" charset="0"/>
                          <a:ea typeface="2Dumb" panose="02000000000000000000" pitchFamily="2" charset="0"/>
                          <a:cs typeface="Arial" panose="020B0604020202020204" pitchFamily="34" charset="0"/>
                        </a:rPr>
                        <a:t> is truly worthy of a pirate with a name like yours!</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r>
              <a:tr h="370840">
                <a:tc>
                  <a:txBody>
                    <a:bodyPr/>
                    <a:lstStyle/>
                    <a:p>
                      <a:r>
                        <a:rPr lang="en-US" sz="2400" dirty="0" smtClean="0">
                          <a:latin typeface="DJ Pirate" panose="00000400000000000000" pitchFamily="2" charset="0"/>
                        </a:rPr>
                        <a:t>Worksheet</a:t>
                      </a:r>
                      <a:endParaRPr lang="en-US" sz="2400" dirty="0">
                        <a:latin typeface="DJ Pirate" panose="00000400000000000000" pitchFamily="2"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Work may not</a:t>
                      </a:r>
                      <a:r>
                        <a:rPr lang="en-US" sz="1100" baseline="0" dirty="0" smtClean="0">
                          <a:latin typeface="Arial" panose="020B0604020202020204" pitchFamily="34" charset="0"/>
                          <a:ea typeface="2Dumb" panose="02000000000000000000" pitchFamily="2" charset="0"/>
                          <a:cs typeface="Arial" panose="020B0604020202020204" pitchFamily="34" charset="0"/>
                        </a:rPr>
                        <a:t> be complete or correct.  Very messy and hard to read</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There may</a:t>
                      </a:r>
                      <a:r>
                        <a:rPr lang="en-US" sz="1100" baseline="0" dirty="0" smtClean="0">
                          <a:latin typeface="Arial" panose="020B0604020202020204" pitchFamily="34" charset="0"/>
                          <a:ea typeface="2Dumb" panose="02000000000000000000" pitchFamily="2" charset="0"/>
                          <a:cs typeface="Arial" panose="020B0604020202020204" pitchFamily="34" charset="0"/>
                        </a:rPr>
                        <a:t> be more than two errors.  Work may be too messy to read easily.</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There may be one or two small</a:t>
                      </a:r>
                      <a:r>
                        <a:rPr lang="en-US" sz="1100" baseline="0" dirty="0" smtClean="0">
                          <a:latin typeface="Arial" panose="020B0604020202020204" pitchFamily="34" charset="0"/>
                          <a:ea typeface="2Dumb" panose="02000000000000000000" pitchFamily="2" charset="0"/>
                          <a:cs typeface="Arial" panose="020B0604020202020204" pitchFamily="34" charset="0"/>
                        </a:rPr>
                        <a:t> errors.  Work is neat and easy to read.</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All answers</a:t>
                      </a:r>
                      <a:r>
                        <a:rPr lang="en-US" sz="1100" baseline="0" dirty="0" smtClean="0">
                          <a:latin typeface="Arial" panose="020B0604020202020204" pitchFamily="34" charset="0"/>
                          <a:ea typeface="2Dumb" panose="02000000000000000000" pitchFamily="2" charset="0"/>
                          <a:cs typeface="Arial" panose="020B0604020202020204" pitchFamily="34" charset="0"/>
                        </a:rPr>
                        <a:t> are complete and correct.  Work is neat and easy to read.</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r>
              <a:tr h="370840">
                <a:tc>
                  <a:txBody>
                    <a:bodyPr/>
                    <a:lstStyle/>
                    <a:p>
                      <a:r>
                        <a:rPr lang="en-US" sz="2400" dirty="0" smtClean="0">
                          <a:latin typeface="DJ Pirate" panose="00000400000000000000" pitchFamily="2" charset="0"/>
                        </a:rPr>
                        <a:t>Final </a:t>
                      </a:r>
                      <a:r>
                        <a:rPr lang="en-US" sz="2400" dirty="0" err="1" smtClean="0">
                          <a:latin typeface="DJ Pirate" panose="00000400000000000000" pitchFamily="2" charset="0"/>
                        </a:rPr>
                        <a:t>Porject</a:t>
                      </a:r>
                      <a:endParaRPr lang="en-US" sz="2400" dirty="0">
                        <a:latin typeface="DJ Pirate" panose="00000400000000000000" pitchFamily="2"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Project was incomplete.  Answers may be incorrect or show significant misunderstandings</a:t>
                      </a:r>
                      <a:r>
                        <a:rPr lang="en-US" sz="1100" baseline="0" dirty="0" smtClean="0">
                          <a:latin typeface="Arial" panose="020B0604020202020204" pitchFamily="34" charset="0"/>
                          <a:ea typeface="2Dumb" panose="02000000000000000000" pitchFamily="2" charset="0"/>
                          <a:cs typeface="Arial" panose="020B0604020202020204" pitchFamily="34" charset="0"/>
                        </a:rPr>
                        <a:t> of the material.</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Project may be missing some important elements.  Work may not</a:t>
                      </a:r>
                      <a:r>
                        <a:rPr lang="en-US" sz="1100" baseline="0" dirty="0" smtClean="0">
                          <a:latin typeface="Arial" panose="020B0604020202020204" pitchFamily="34" charset="0"/>
                          <a:ea typeface="2Dumb" panose="02000000000000000000" pitchFamily="2" charset="0"/>
                          <a:cs typeface="Arial" panose="020B0604020202020204" pitchFamily="34" charset="0"/>
                        </a:rPr>
                        <a:t> be accurate or it may show some misunderstandings of the material.</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All elements of the chosen assignment are included.  Work is correct and has</a:t>
                      </a:r>
                      <a:r>
                        <a:rPr lang="en-US" sz="1100" baseline="0" dirty="0" smtClean="0">
                          <a:latin typeface="Arial" panose="020B0604020202020204" pitchFamily="34" charset="0"/>
                          <a:ea typeface="2Dumb" panose="02000000000000000000" pitchFamily="2" charset="0"/>
                          <a:cs typeface="Arial" panose="020B0604020202020204" pitchFamily="34" charset="0"/>
                        </a:rPr>
                        <a:t> the expected level of quality.</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c>
                  <a:txBody>
                    <a:bodyPr/>
                    <a:lstStyle/>
                    <a:p>
                      <a:r>
                        <a:rPr lang="en-US" sz="1100" dirty="0" smtClean="0">
                          <a:latin typeface="Arial" panose="020B0604020202020204" pitchFamily="34" charset="0"/>
                          <a:ea typeface="2Dumb" panose="02000000000000000000" pitchFamily="2" charset="0"/>
                          <a:cs typeface="Arial" panose="020B0604020202020204" pitchFamily="34" charset="0"/>
                        </a:rPr>
                        <a:t>All elements of the chosen assignment</a:t>
                      </a:r>
                      <a:r>
                        <a:rPr lang="en-US" sz="1100" baseline="0" dirty="0" smtClean="0">
                          <a:latin typeface="Arial" panose="020B0604020202020204" pitchFamily="34" charset="0"/>
                          <a:ea typeface="2Dumb" panose="02000000000000000000" pitchFamily="2" charset="0"/>
                          <a:cs typeface="Arial" panose="020B0604020202020204" pitchFamily="34" charset="0"/>
                        </a:rPr>
                        <a:t> are done with a quality of work that is beyond what was expected.</a:t>
                      </a:r>
                      <a:endParaRPr lang="en-US" sz="1100" dirty="0">
                        <a:latin typeface="Arial" panose="020B0604020202020204" pitchFamily="34" charset="0"/>
                        <a:ea typeface="2Dumb" panose="02000000000000000000" pitchFamily="2"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447800" y="381000"/>
            <a:ext cx="6172200" cy="13716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DJ Pirate" panose="00000400000000000000" pitchFamily="2" charset="0"/>
              </a:rPr>
              <a:t>Conclusion</a:t>
            </a:r>
          </a:p>
        </p:txBody>
      </p:sp>
      <p:sp>
        <p:nvSpPr>
          <p:cNvPr id="8195" name="Text Box 3"/>
          <p:cNvSpPr txBox="1">
            <a:spLocks noChangeArrowheads="1"/>
          </p:cNvSpPr>
          <p:nvPr/>
        </p:nvSpPr>
        <p:spPr bwMode="auto">
          <a:xfrm>
            <a:off x="495300" y="1766190"/>
            <a:ext cx="8077200" cy="1384995"/>
          </a:xfrm>
          <a:prstGeom prst="rect">
            <a:avLst/>
          </a:prstGeom>
          <a:noFill/>
          <a:ln w="9525">
            <a:noFill/>
            <a:miter lim="800000"/>
            <a:headEnd/>
            <a:tailEnd/>
          </a:ln>
          <a:effectLst/>
        </p:spPr>
        <p:txBody>
          <a:bodyPr>
            <a:spAutoFit/>
          </a:bodyPr>
          <a:lstStyle/>
          <a:p>
            <a:pPr>
              <a:spcBef>
                <a:spcPct val="50000"/>
              </a:spcBef>
            </a:pPr>
            <a:r>
              <a:rPr lang="en-US" sz="2800" dirty="0" smtClean="0">
                <a:latin typeface="DJ Pirate" panose="00000400000000000000" pitchFamily="2" charset="0"/>
              </a:rPr>
              <a:t>Now that you are a pirate who’s living an exciting life on the sea, it’s time to write about your experiences.  Choose one activity below.  You can sail back to any of the sites you’ve visited if you want.</a:t>
            </a:r>
            <a:endParaRPr lang="en-US" sz="2800" dirty="0">
              <a:latin typeface="DJ Pirate" panose="00000400000000000000" pitchFamily="2" charset="0"/>
            </a:endParaRPr>
          </a:p>
        </p:txBody>
      </p:sp>
      <p:sp>
        <p:nvSpPr>
          <p:cNvPr id="8208"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8215" name="AutoShape 23">
            <a:hlinkClick r:id="rId2"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Intro</a:t>
            </a:r>
          </a:p>
        </p:txBody>
      </p:sp>
      <p:sp>
        <p:nvSpPr>
          <p:cNvPr id="8216" name="AutoShape 24">
            <a:hlinkClick r:id="rId3"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Task</a:t>
            </a:r>
          </a:p>
        </p:txBody>
      </p:sp>
      <p:sp>
        <p:nvSpPr>
          <p:cNvPr id="8217" name="AutoShape 25">
            <a:hlinkClick r:id="rId4"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Process</a:t>
            </a:r>
          </a:p>
        </p:txBody>
      </p:sp>
      <p:sp>
        <p:nvSpPr>
          <p:cNvPr id="8218" name="AutoShape 26">
            <a:hlinkClick r:id="rId5"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a:t>Resources</a:t>
            </a:r>
          </a:p>
        </p:txBody>
      </p:sp>
      <p:sp>
        <p:nvSpPr>
          <p:cNvPr id="8219" name="AutoShape 27">
            <a:hlinkClick r:id="rId6"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Evaluation</a:t>
            </a:r>
          </a:p>
        </p:txBody>
      </p:sp>
      <p:sp>
        <p:nvSpPr>
          <p:cNvPr id="8220" name="AutoShape 28">
            <a:hlinkClick r:id="rId7"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a:t>Conclusion</a:t>
            </a:r>
          </a:p>
        </p:txBody>
      </p:sp>
      <p:sp>
        <p:nvSpPr>
          <p:cNvPr id="11" name="AutoShape 30">
            <a:hlinkClick r:id="rId2" action="ppaction://hlinksldjump" highlightClick="1"/>
          </p:cNvPr>
          <p:cNvSpPr>
            <a:spLocks noChangeArrowheads="1"/>
          </p:cNvSpPr>
          <p:nvPr/>
        </p:nvSpPr>
        <p:spPr bwMode="auto">
          <a:xfrm>
            <a:off x="149204"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sp>
        <p:nvSpPr>
          <p:cNvPr id="2" name="TextBox 1"/>
          <p:cNvSpPr txBox="1"/>
          <p:nvPr/>
        </p:nvSpPr>
        <p:spPr>
          <a:xfrm>
            <a:off x="223043" y="3313661"/>
            <a:ext cx="2948781" cy="2308324"/>
          </a:xfrm>
          <a:prstGeom prst="rect">
            <a:avLst/>
          </a:prstGeom>
          <a:noFill/>
        </p:spPr>
        <p:txBody>
          <a:bodyPr wrap="square" rtlCol="0">
            <a:spAutoFit/>
          </a:bodyPr>
          <a:lstStyle/>
          <a:p>
            <a:r>
              <a:rPr lang="en-US" sz="2400" dirty="0" smtClean="0">
                <a:solidFill>
                  <a:srgbClr val="FFFF00"/>
                </a:solidFill>
                <a:latin typeface="DJ Pirate" panose="00000400000000000000" pitchFamily="2" charset="0"/>
              </a:rPr>
              <a:t>1.  Write a story to tell about your adventures on the sea.  Use regular paper or use </a:t>
            </a:r>
            <a:r>
              <a:rPr lang="en-US" sz="2400" dirty="0" err="1" smtClean="0">
                <a:solidFill>
                  <a:srgbClr val="FFFF00"/>
                </a:solidFill>
                <a:latin typeface="DJ Pirate" panose="00000400000000000000" pitchFamily="2" charset="0"/>
              </a:rPr>
              <a:t>Storybird</a:t>
            </a:r>
            <a:r>
              <a:rPr lang="en-US" sz="2400" dirty="0" smtClean="0">
                <a:solidFill>
                  <a:srgbClr val="FFFF00"/>
                </a:solidFill>
                <a:latin typeface="DJ Pirate" panose="00000400000000000000" pitchFamily="2" charset="0"/>
              </a:rPr>
              <a:t>.  Be sure to include some pirate jargon!  Visit this site for help:</a:t>
            </a:r>
          </a:p>
          <a:p>
            <a:pPr algn="ctr"/>
            <a:r>
              <a:rPr lang="en-US" sz="2400" dirty="0" smtClean="0">
                <a:solidFill>
                  <a:srgbClr val="FFFF00"/>
                </a:solidFill>
                <a:latin typeface="DJ Pirate" panose="00000400000000000000" pitchFamily="2" charset="0"/>
                <a:hlinkClick r:id="rId8"/>
              </a:rPr>
              <a:t>http://speakpirate.com/</a:t>
            </a:r>
            <a:r>
              <a:rPr lang="en-US" sz="2400" dirty="0" smtClean="0">
                <a:solidFill>
                  <a:srgbClr val="FFFF00"/>
                </a:solidFill>
                <a:latin typeface="DJ Pirate" panose="00000400000000000000" pitchFamily="2" charset="0"/>
              </a:rPr>
              <a:t> </a:t>
            </a:r>
            <a:endParaRPr lang="en-US" sz="2400" dirty="0">
              <a:solidFill>
                <a:srgbClr val="FFFF00"/>
              </a:solidFill>
              <a:latin typeface="DJ Pirate" panose="00000400000000000000" pitchFamily="2" charset="0"/>
            </a:endParaRPr>
          </a:p>
        </p:txBody>
      </p:sp>
      <p:sp>
        <p:nvSpPr>
          <p:cNvPr id="4" name="TextBox 3"/>
          <p:cNvSpPr txBox="1"/>
          <p:nvPr/>
        </p:nvSpPr>
        <p:spPr>
          <a:xfrm>
            <a:off x="3202270" y="3301135"/>
            <a:ext cx="2665412" cy="2308324"/>
          </a:xfrm>
          <a:prstGeom prst="rect">
            <a:avLst/>
          </a:prstGeom>
          <a:noFill/>
        </p:spPr>
        <p:txBody>
          <a:bodyPr wrap="square" rtlCol="0">
            <a:spAutoFit/>
          </a:bodyPr>
          <a:lstStyle/>
          <a:p>
            <a:r>
              <a:rPr lang="en-US" sz="2400" dirty="0" smtClean="0">
                <a:latin typeface="DJ Pirate" panose="00000400000000000000" pitchFamily="2" charset="0"/>
              </a:rPr>
              <a:t>2.  Create a </a:t>
            </a:r>
            <a:r>
              <a:rPr lang="en-US" sz="2400" dirty="0" err="1" smtClean="0">
                <a:latin typeface="DJ Pirate" panose="00000400000000000000" pitchFamily="2" charset="0"/>
              </a:rPr>
              <a:t>Powerpoint</a:t>
            </a:r>
            <a:r>
              <a:rPr lang="en-US" sz="2400" dirty="0" smtClean="0">
                <a:latin typeface="DJ Pirate" panose="00000400000000000000" pitchFamily="2" charset="0"/>
              </a:rPr>
              <a:t> presentation with at least 3 slides.  Introduce yourself as a pirate, explain your flag, and talk about some of the jobs you would do in a day.</a:t>
            </a:r>
            <a:endParaRPr lang="en-US" sz="2400" dirty="0">
              <a:latin typeface="DJ Pirate" panose="00000400000000000000" pitchFamily="2" charset="0"/>
            </a:endParaRPr>
          </a:p>
        </p:txBody>
      </p:sp>
      <p:sp>
        <p:nvSpPr>
          <p:cNvPr id="5" name="TextBox 4"/>
          <p:cNvSpPr txBox="1"/>
          <p:nvPr/>
        </p:nvSpPr>
        <p:spPr>
          <a:xfrm>
            <a:off x="5867682" y="3313661"/>
            <a:ext cx="2971517" cy="2308324"/>
          </a:xfrm>
          <a:prstGeom prst="rect">
            <a:avLst/>
          </a:prstGeom>
          <a:noFill/>
        </p:spPr>
        <p:txBody>
          <a:bodyPr wrap="square" rtlCol="0">
            <a:spAutoFit/>
          </a:bodyPr>
          <a:lstStyle/>
          <a:p>
            <a:r>
              <a:rPr lang="en-US" sz="2400" dirty="0" smtClean="0">
                <a:solidFill>
                  <a:srgbClr val="FFFF00"/>
                </a:solidFill>
                <a:latin typeface="DJ Pirate" panose="00000400000000000000" pitchFamily="2" charset="0"/>
              </a:rPr>
              <a:t>3.  Write at least three journal entries about your pirate life.  Use your blog or regular paper. Be sure to tell why you became a pirate, describe an act of piracy, and tell any other info you want. </a:t>
            </a:r>
            <a:endParaRPr lang="en-US" sz="2400" dirty="0">
              <a:solidFill>
                <a:srgbClr val="FFFF00"/>
              </a:solidFill>
              <a:latin typeface="DJ Pirate" panose="00000400000000000000"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1143000" y="381000"/>
            <a:ext cx="6858000" cy="1600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DJ Pirate" panose="00000400000000000000" pitchFamily="2" charset="0"/>
              </a:rPr>
              <a:t>Teacher Notes</a:t>
            </a:r>
          </a:p>
        </p:txBody>
      </p:sp>
      <p:sp>
        <p:nvSpPr>
          <p:cNvPr id="9219" name="Text Box 3"/>
          <p:cNvSpPr txBox="1">
            <a:spLocks noChangeArrowheads="1"/>
          </p:cNvSpPr>
          <p:nvPr/>
        </p:nvSpPr>
        <p:spPr bwMode="auto">
          <a:xfrm>
            <a:off x="457200" y="2057400"/>
            <a:ext cx="8305800" cy="4524315"/>
          </a:xfrm>
          <a:prstGeom prst="rect">
            <a:avLst/>
          </a:prstGeom>
          <a:noFill/>
          <a:ln w="9525">
            <a:noFill/>
            <a:miter lim="800000"/>
            <a:headEnd/>
            <a:tailEnd/>
          </a:ln>
          <a:effectLst/>
        </p:spPr>
        <p:txBody>
          <a:bodyPr wrap="square">
            <a:spAutoFit/>
          </a:bodyPr>
          <a:lstStyle/>
          <a:p>
            <a:pPr>
              <a:spcBef>
                <a:spcPct val="50000"/>
              </a:spcBef>
            </a:pPr>
            <a:r>
              <a:rPr lang="en-US" sz="2400" dirty="0" smtClean="0">
                <a:latin typeface="DJ Pirate" panose="00000400000000000000" pitchFamily="2" charset="0"/>
              </a:rPr>
              <a:t>This </a:t>
            </a:r>
            <a:r>
              <a:rPr lang="en-US" sz="2400" dirty="0" err="1" smtClean="0">
                <a:latin typeface="DJ Pirate" panose="00000400000000000000" pitchFamily="2" charset="0"/>
              </a:rPr>
              <a:t>webquest</a:t>
            </a:r>
            <a:r>
              <a:rPr lang="en-US" sz="2400" dirty="0" smtClean="0">
                <a:latin typeface="DJ Pirate" panose="00000400000000000000" pitchFamily="2" charset="0"/>
              </a:rPr>
              <a:t> is intended as part of our Pirate theme launch at the beginning of the school year.  It’s main purpose is to give the students an active role in assimilating to our theme – to help them become pirates themselves.  Since it will be completed by students at the beginning of the school year, it’s not intended to be particularly challenging.  </a:t>
            </a:r>
          </a:p>
          <a:p>
            <a:pPr>
              <a:spcBef>
                <a:spcPct val="50000"/>
              </a:spcBef>
            </a:pPr>
            <a:r>
              <a:rPr lang="en-US" sz="2400" dirty="0" smtClean="0">
                <a:latin typeface="DJ Pirate" panose="00000400000000000000" pitchFamily="2" charset="0"/>
              </a:rPr>
              <a:t>Even though there is some great historical information in the </a:t>
            </a:r>
            <a:r>
              <a:rPr lang="en-US" sz="2400" dirty="0" err="1" smtClean="0">
                <a:latin typeface="DJ Pirate" panose="00000400000000000000" pitchFamily="2" charset="0"/>
              </a:rPr>
              <a:t>webquest</a:t>
            </a:r>
            <a:r>
              <a:rPr lang="en-US" sz="2400" dirty="0" smtClean="0">
                <a:latin typeface="DJ Pirate" panose="00000400000000000000" pitchFamily="2" charset="0"/>
              </a:rPr>
              <a:t>, the main focus is on getting some good background knowledge to do the writing assignments.  Students have their choice of assignment to allow them to make it as complex as they wish.  In order for them to select the </a:t>
            </a:r>
            <a:r>
              <a:rPr lang="en-US" sz="2400" dirty="0" err="1" smtClean="0">
                <a:latin typeface="DJ Pirate" panose="00000400000000000000" pitchFamily="2" charset="0"/>
              </a:rPr>
              <a:t>Storybird</a:t>
            </a:r>
            <a:r>
              <a:rPr lang="en-US" sz="2400" dirty="0" smtClean="0">
                <a:latin typeface="DJ Pirate" panose="00000400000000000000" pitchFamily="2" charset="0"/>
              </a:rPr>
              <a:t> choice, they will need to have an account and some instruction in the program before they finish the </a:t>
            </a:r>
            <a:r>
              <a:rPr lang="en-US" sz="2400" dirty="0" err="1" smtClean="0">
                <a:latin typeface="DJ Pirate" panose="00000400000000000000" pitchFamily="2" charset="0"/>
              </a:rPr>
              <a:t>webquest</a:t>
            </a:r>
            <a:r>
              <a:rPr lang="en-US" sz="2400" dirty="0" smtClean="0">
                <a:latin typeface="DJ Pirate" panose="00000400000000000000" pitchFamily="2" charset="0"/>
              </a:rPr>
              <a:t>.</a:t>
            </a:r>
          </a:p>
          <a:p>
            <a:pPr>
              <a:spcBef>
                <a:spcPct val="50000"/>
              </a:spcBef>
            </a:pPr>
            <a:r>
              <a:rPr lang="en-US" sz="2400" dirty="0" smtClean="0">
                <a:latin typeface="DJ Pirate" panose="00000400000000000000" pitchFamily="2" charset="0"/>
              </a:rPr>
              <a:t>Those without a pirate theme may still enjoy this </a:t>
            </a:r>
            <a:r>
              <a:rPr lang="en-US" sz="2400" dirty="0" err="1" smtClean="0">
                <a:latin typeface="DJ Pirate" panose="00000400000000000000" pitchFamily="2" charset="0"/>
              </a:rPr>
              <a:t>webquest</a:t>
            </a:r>
            <a:r>
              <a:rPr lang="en-US" sz="2400" dirty="0" smtClean="0">
                <a:latin typeface="DJ Pirate" panose="00000400000000000000" pitchFamily="2" charset="0"/>
              </a:rPr>
              <a:t> in preparation for Talk Like a Pirate day.</a:t>
            </a:r>
            <a:endParaRPr lang="en-US" sz="2400" dirty="0">
              <a:latin typeface="DJ Pirate" panose="00000400000000000000" pitchFamily="2" charset="0"/>
            </a:endParaRPr>
          </a:p>
        </p:txBody>
      </p:sp>
      <p:sp>
        <p:nvSpPr>
          <p:cNvPr id="9232"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609600"/>
            <a:ext cx="8305800" cy="6096000"/>
          </a:xfrm>
          <a:prstGeom prst="rect">
            <a:avLst/>
          </a:prstGeom>
        </p:spPr>
      </p:pic>
      <p:sp>
        <p:nvSpPr>
          <p:cNvPr id="3" name="TextBox 2"/>
          <p:cNvSpPr txBox="1"/>
          <p:nvPr/>
        </p:nvSpPr>
        <p:spPr>
          <a:xfrm>
            <a:off x="685800" y="1600200"/>
            <a:ext cx="1143000" cy="1569660"/>
          </a:xfrm>
          <a:prstGeom prst="rect">
            <a:avLst/>
          </a:prstGeom>
          <a:noFill/>
        </p:spPr>
        <p:txBody>
          <a:bodyPr wrap="square" rtlCol="0">
            <a:spAutoFit/>
          </a:bodyPr>
          <a:lstStyle/>
          <a:p>
            <a:r>
              <a:rPr lang="en-US" sz="3200" dirty="0" smtClean="0">
                <a:latin typeface="DJ Pirate" panose="00000400000000000000" pitchFamily="2" charset="0"/>
              </a:rPr>
              <a:t>Print</a:t>
            </a:r>
          </a:p>
          <a:p>
            <a:r>
              <a:rPr lang="en-US" sz="3200" dirty="0" smtClean="0">
                <a:latin typeface="DJ Pirate" panose="00000400000000000000" pitchFamily="2" charset="0"/>
              </a:rPr>
              <a:t>This </a:t>
            </a:r>
          </a:p>
          <a:p>
            <a:r>
              <a:rPr lang="en-US" sz="3200" dirty="0" smtClean="0">
                <a:latin typeface="DJ Pirate" panose="00000400000000000000" pitchFamily="2" charset="0"/>
              </a:rPr>
              <a:t>Page!</a:t>
            </a:r>
            <a:endParaRPr lang="en-US" sz="3200" dirty="0">
              <a:latin typeface="DJ Pirate" panose="00000400000000000000" pitchFamily="2" charset="0"/>
            </a:endParaRPr>
          </a:p>
        </p:txBody>
      </p:sp>
      <p:sp>
        <p:nvSpPr>
          <p:cNvPr id="4" name="TextBox 3"/>
          <p:cNvSpPr txBox="1"/>
          <p:nvPr/>
        </p:nvSpPr>
        <p:spPr>
          <a:xfrm>
            <a:off x="2362200" y="990600"/>
            <a:ext cx="5867400" cy="769441"/>
          </a:xfrm>
          <a:prstGeom prst="rect">
            <a:avLst/>
          </a:prstGeom>
          <a:noFill/>
        </p:spPr>
        <p:txBody>
          <a:bodyPr wrap="square" rtlCol="0">
            <a:spAutoFit/>
          </a:bodyPr>
          <a:lstStyle/>
          <a:p>
            <a:r>
              <a:rPr lang="en-US" dirty="0" smtClean="0">
                <a:solidFill>
                  <a:schemeClr val="bg1"/>
                </a:solidFill>
                <a:latin typeface="DJ Pirate" panose="00000400000000000000" pitchFamily="2" charset="0"/>
              </a:rPr>
              <a:t>Land-lubber name___________</a:t>
            </a:r>
          </a:p>
          <a:p>
            <a:endParaRPr lang="en-US" sz="800" dirty="0" smtClean="0">
              <a:solidFill>
                <a:schemeClr val="bg1"/>
              </a:solidFill>
              <a:latin typeface="DJ Pirate" panose="00000400000000000000" pitchFamily="2" charset="0"/>
            </a:endParaRPr>
          </a:p>
          <a:p>
            <a:r>
              <a:rPr lang="en-US" dirty="0">
                <a:solidFill>
                  <a:schemeClr val="bg1"/>
                </a:solidFill>
                <a:latin typeface="DJ Pirate" panose="00000400000000000000" pitchFamily="2" charset="0"/>
              </a:rPr>
              <a:t> </a:t>
            </a:r>
            <a:r>
              <a:rPr lang="en-US" dirty="0" smtClean="0">
                <a:solidFill>
                  <a:schemeClr val="bg1"/>
                </a:solidFill>
                <a:latin typeface="DJ Pirate" panose="00000400000000000000" pitchFamily="2" charset="0"/>
              </a:rPr>
              <a:t>               Pirate Name! ________________________</a:t>
            </a:r>
            <a:endParaRPr lang="en-US" dirty="0">
              <a:solidFill>
                <a:schemeClr val="bg1"/>
              </a:solidFill>
              <a:latin typeface="DJ Pirate" panose="00000400000000000000" pitchFamily="2" charset="0"/>
            </a:endParaRPr>
          </a:p>
        </p:txBody>
      </p:sp>
      <p:sp>
        <p:nvSpPr>
          <p:cNvPr id="5" name="TextBox 4"/>
          <p:cNvSpPr txBox="1"/>
          <p:nvPr/>
        </p:nvSpPr>
        <p:spPr>
          <a:xfrm>
            <a:off x="2613764" y="1741872"/>
            <a:ext cx="5387236" cy="769441"/>
          </a:xfrm>
          <a:prstGeom prst="rect">
            <a:avLst/>
          </a:prstGeom>
          <a:noFill/>
        </p:spPr>
        <p:txBody>
          <a:bodyPr wrap="square" rtlCol="0">
            <a:spAutoFit/>
          </a:bodyPr>
          <a:lstStyle/>
          <a:p>
            <a:pPr marL="342900" indent="-342900">
              <a:buAutoNum type="arabicPeriod"/>
            </a:pPr>
            <a:r>
              <a:rPr lang="en-US" dirty="0" smtClean="0">
                <a:solidFill>
                  <a:schemeClr val="bg1"/>
                </a:solidFill>
                <a:latin typeface="DJ Pirate" panose="00000400000000000000" pitchFamily="2" charset="0"/>
              </a:rPr>
              <a:t>Explain why pirates wore eye patches. ________________</a:t>
            </a:r>
          </a:p>
          <a:p>
            <a:endParaRPr lang="en-US" sz="800" dirty="0">
              <a:solidFill>
                <a:schemeClr val="bg1"/>
              </a:solidFill>
              <a:latin typeface="DJ Pirate" panose="00000400000000000000" pitchFamily="2" charset="0"/>
            </a:endParaRPr>
          </a:p>
          <a:p>
            <a:r>
              <a:rPr lang="en-US" dirty="0" smtClean="0">
                <a:solidFill>
                  <a:schemeClr val="bg1"/>
                </a:solidFill>
                <a:latin typeface="DJ Pirate" panose="00000400000000000000" pitchFamily="2" charset="0"/>
              </a:rPr>
              <a:t>____________________________________</a:t>
            </a:r>
          </a:p>
        </p:txBody>
      </p:sp>
      <p:sp>
        <p:nvSpPr>
          <p:cNvPr id="6" name="TextBox 5"/>
          <p:cNvSpPr txBox="1"/>
          <p:nvPr/>
        </p:nvSpPr>
        <p:spPr>
          <a:xfrm>
            <a:off x="2552700" y="2897574"/>
            <a:ext cx="5257800" cy="1600438"/>
          </a:xfrm>
          <a:prstGeom prst="rect">
            <a:avLst/>
          </a:prstGeom>
          <a:noFill/>
        </p:spPr>
        <p:txBody>
          <a:bodyPr wrap="square" rtlCol="0">
            <a:spAutoFit/>
          </a:bodyPr>
          <a:lstStyle/>
          <a:p>
            <a:pPr marL="342900" indent="-342900">
              <a:buAutoNum type="arabicPeriod" startAt="2"/>
            </a:pPr>
            <a:r>
              <a:rPr lang="en-US" dirty="0" smtClean="0">
                <a:solidFill>
                  <a:schemeClr val="bg1"/>
                </a:solidFill>
                <a:latin typeface="DJ Pirate" panose="00000400000000000000" pitchFamily="2" charset="0"/>
              </a:rPr>
              <a:t>What part of the Articles of Agreement seemed most fair to you and why?</a:t>
            </a:r>
          </a:p>
          <a:p>
            <a:endParaRPr lang="en-US" sz="800" dirty="0">
              <a:solidFill>
                <a:schemeClr val="bg1"/>
              </a:solidFill>
              <a:latin typeface="DJ Pirate" panose="00000400000000000000" pitchFamily="2" charset="0"/>
            </a:endParaRPr>
          </a:p>
          <a:p>
            <a:r>
              <a:rPr lang="en-US" dirty="0" smtClean="0">
                <a:solidFill>
                  <a:schemeClr val="bg1"/>
                </a:solidFill>
                <a:latin typeface="DJ Pirate" panose="00000400000000000000" pitchFamily="2" charset="0"/>
              </a:rPr>
              <a:t> ___________________________________</a:t>
            </a:r>
          </a:p>
          <a:p>
            <a:endParaRPr lang="en-US" dirty="0">
              <a:solidFill>
                <a:schemeClr val="bg1"/>
              </a:solidFill>
              <a:latin typeface="DJ Pirate" panose="00000400000000000000" pitchFamily="2" charset="0"/>
            </a:endParaRPr>
          </a:p>
          <a:p>
            <a:r>
              <a:rPr lang="en-US" dirty="0" smtClean="0">
                <a:solidFill>
                  <a:schemeClr val="bg1"/>
                </a:solidFill>
                <a:latin typeface="DJ Pirate" panose="00000400000000000000" pitchFamily="2" charset="0"/>
              </a:rPr>
              <a:t>__________________________________</a:t>
            </a:r>
          </a:p>
          <a:p>
            <a:endParaRPr lang="en-US" dirty="0">
              <a:solidFill>
                <a:schemeClr val="bg1"/>
              </a:solidFill>
              <a:latin typeface="DJ Pirate" panose="00000400000000000000" pitchFamily="2" charset="0"/>
            </a:endParaRPr>
          </a:p>
        </p:txBody>
      </p:sp>
      <p:sp>
        <p:nvSpPr>
          <p:cNvPr id="7" name="TextBox 6"/>
          <p:cNvSpPr txBox="1"/>
          <p:nvPr/>
        </p:nvSpPr>
        <p:spPr>
          <a:xfrm>
            <a:off x="2133600" y="4180675"/>
            <a:ext cx="4191000" cy="369332"/>
          </a:xfrm>
          <a:prstGeom prst="rect">
            <a:avLst/>
          </a:prstGeom>
          <a:noFill/>
        </p:spPr>
        <p:txBody>
          <a:bodyPr wrap="square" rtlCol="0">
            <a:spAutoFit/>
          </a:bodyPr>
          <a:lstStyle/>
          <a:p>
            <a:r>
              <a:rPr lang="en-US" dirty="0" smtClean="0">
                <a:solidFill>
                  <a:schemeClr val="bg1"/>
                </a:solidFill>
                <a:latin typeface="DJ Pirate" panose="00000400000000000000" pitchFamily="2" charset="0"/>
              </a:rPr>
              <a:t>3. List and summarize 3 jobs on the back.  Star your favorite. </a:t>
            </a:r>
            <a:endParaRPr lang="en-US" dirty="0">
              <a:solidFill>
                <a:schemeClr val="bg1"/>
              </a:solidFill>
              <a:latin typeface="DJ Pirate" panose="00000400000000000000" pitchFamily="2" charset="0"/>
            </a:endParaRPr>
          </a:p>
        </p:txBody>
      </p:sp>
      <p:sp>
        <p:nvSpPr>
          <p:cNvPr id="8" name="TextBox 7"/>
          <p:cNvSpPr txBox="1"/>
          <p:nvPr/>
        </p:nvSpPr>
        <p:spPr>
          <a:xfrm>
            <a:off x="2194664" y="4651900"/>
            <a:ext cx="5867400" cy="369332"/>
          </a:xfrm>
          <a:prstGeom prst="rect">
            <a:avLst/>
          </a:prstGeom>
          <a:noFill/>
        </p:spPr>
        <p:txBody>
          <a:bodyPr wrap="square" rtlCol="0">
            <a:spAutoFit/>
          </a:bodyPr>
          <a:lstStyle/>
          <a:p>
            <a:r>
              <a:rPr lang="en-US" dirty="0" smtClean="0">
                <a:solidFill>
                  <a:schemeClr val="bg1"/>
                </a:solidFill>
                <a:latin typeface="DJ Pirate" panose="00000400000000000000" pitchFamily="2" charset="0"/>
              </a:rPr>
              <a:t>4. Explain what you think.  Did pirates bury treasure?  Are treasure maps real?</a:t>
            </a:r>
            <a:endParaRPr lang="en-US" dirty="0">
              <a:solidFill>
                <a:schemeClr val="bg1"/>
              </a:solidFill>
              <a:latin typeface="DJ Pirate" panose="00000400000000000000" pitchFamily="2" charset="0"/>
            </a:endParaRPr>
          </a:p>
        </p:txBody>
      </p:sp>
      <p:sp>
        <p:nvSpPr>
          <p:cNvPr id="9" name="TextBox 8"/>
          <p:cNvSpPr txBox="1"/>
          <p:nvPr/>
        </p:nvSpPr>
        <p:spPr>
          <a:xfrm>
            <a:off x="1828800" y="5021232"/>
            <a:ext cx="5867400" cy="369332"/>
          </a:xfrm>
          <a:prstGeom prst="rect">
            <a:avLst/>
          </a:prstGeom>
          <a:noFill/>
        </p:spPr>
        <p:txBody>
          <a:bodyPr wrap="square" rtlCol="0">
            <a:spAutoFit/>
          </a:bodyPr>
          <a:lstStyle/>
          <a:p>
            <a:r>
              <a:rPr lang="en-US" dirty="0" smtClean="0">
                <a:solidFill>
                  <a:schemeClr val="bg1"/>
                </a:solidFill>
                <a:latin typeface="DJ Pirate" panose="00000400000000000000" pitchFamily="2" charset="0"/>
              </a:rPr>
              <a:t>_______________________________________</a:t>
            </a:r>
            <a:endParaRPr lang="en-US" dirty="0">
              <a:solidFill>
                <a:schemeClr val="bg1"/>
              </a:solidFill>
              <a:latin typeface="DJ Pirate" panose="00000400000000000000" pitchFamily="2" charset="0"/>
            </a:endParaRPr>
          </a:p>
        </p:txBody>
      </p:sp>
      <p:sp>
        <p:nvSpPr>
          <p:cNvPr id="10" name="TextBox 9"/>
          <p:cNvSpPr txBox="1"/>
          <p:nvPr/>
        </p:nvSpPr>
        <p:spPr>
          <a:xfrm>
            <a:off x="1676400" y="5390564"/>
            <a:ext cx="6324600" cy="369332"/>
          </a:xfrm>
          <a:prstGeom prst="rect">
            <a:avLst/>
          </a:prstGeom>
          <a:noFill/>
        </p:spPr>
        <p:txBody>
          <a:bodyPr wrap="square" rtlCol="0">
            <a:spAutoFit/>
          </a:bodyPr>
          <a:lstStyle/>
          <a:p>
            <a:r>
              <a:rPr lang="en-US" dirty="0">
                <a:solidFill>
                  <a:schemeClr val="bg1"/>
                </a:solidFill>
                <a:latin typeface="DJ Pirate" panose="00000400000000000000" pitchFamily="2" charset="0"/>
              </a:rPr>
              <a:t>______________________________________</a:t>
            </a:r>
            <a:endParaRPr lang="en-US" dirty="0"/>
          </a:p>
        </p:txBody>
      </p:sp>
      <p:sp>
        <p:nvSpPr>
          <p:cNvPr id="11" name="TextBox 10"/>
          <p:cNvSpPr txBox="1"/>
          <p:nvPr/>
        </p:nvSpPr>
        <p:spPr>
          <a:xfrm>
            <a:off x="2194664" y="5867400"/>
            <a:ext cx="6263536" cy="369332"/>
          </a:xfrm>
          <a:prstGeom prst="rect">
            <a:avLst/>
          </a:prstGeom>
          <a:noFill/>
        </p:spPr>
        <p:txBody>
          <a:bodyPr wrap="square" rtlCol="0">
            <a:spAutoFit/>
          </a:bodyPr>
          <a:lstStyle/>
          <a:p>
            <a:r>
              <a:rPr lang="en-US" dirty="0">
                <a:solidFill>
                  <a:schemeClr val="bg1"/>
                </a:solidFill>
                <a:latin typeface="DJ Pirate" panose="00000400000000000000" pitchFamily="2" charset="0"/>
              </a:rPr>
              <a:t>______________________________________</a:t>
            </a:r>
            <a:endParaRPr lang="en-US" dirty="0"/>
          </a:p>
        </p:txBody>
      </p:sp>
      <p:sp>
        <p:nvSpPr>
          <p:cNvPr id="12" name="TextBox 11"/>
          <p:cNvSpPr txBox="1"/>
          <p:nvPr/>
        </p:nvSpPr>
        <p:spPr>
          <a:xfrm>
            <a:off x="2552700" y="2511313"/>
            <a:ext cx="5448300" cy="369332"/>
          </a:xfrm>
          <a:prstGeom prst="rect">
            <a:avLst/>
          </a:prstGeom>
          <a:noFill/>
        </p:spPr>
        <p:txBody>
          <a:bodyPr wrap="square" rtlCol="0">
            <a:spAutoFit/>
          </a:bodyPr>
          <a:lstStyle/>
          <a:p>
            <a:r>
              <a:rPr lang="en-US" dirty="0" smtClean="0">
                <a:solidFill>
                  <a:schemeClr val="bg1"/>
                </a:solidFill>
                <a:latin typeface="DJ Pirate" panose="00000400000000000000" pitchFamily="2" charset="0"/>
              </a:rPr>
              <a:t>____________________________________</a:t>
            </a:r>
            <a:endParaRPr lang="en-US" dirty="0"/>
          </a:p>
        </p:txBody>
      </p:sp>
    </p:spTree>
    <p:extLst>
      <p:ext uri="{BB962C8B-B14F-4D97-AF65-F5344CB8AC3E}">
        <p14:creationId xmlns:p14="http://schemas.microsoft.com/office/powerpoint/2010/main" val="2151216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2081211" y="685800"/>
            <a:ext cx="4800600" cy="1219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DJ Pirate" panose="00000400000000000000" pitchFamily="2" charset="0"/>
              </a:rPr>
              <a:t>Introduction</a:t>
            </a:r>
          </a:p>
        </p:txBody>
      </p:sp>
      <p:sp>
        <p:nvSpPr>
          <p:cNvPr id="3077" name="Text Box 5"/>
          <p:cNvSpPr txBox="1">
            <a:spLocks noChangeArrowheads="1"/>
          </p:cNvSpPr>
          <p:nvPr/>
        </p:nvSpPr>
        <p:spPr bwMode="auto">
          <a:xfrm>
            <a:off x="995363" y="2080356"/>
            <a:ext cx="7343775" cy="3539430"/>
          </a:xfrm>
          <a:prstGeom prst="rect">
            <a:avLst/>
          </a:prstGeom>
          <a:noFill/>
          <a:ln w="9525">
            <a:noFill/>
            <a:miter lim="800000"/>
            <a:headEnd/>
            <a:tailEnd/>
          </a:ln>
          <a:effectLst/>
        </p:spPr>
        <p:txBody>
          <a:bodyPr wrap="square">
            <a:spAutoFit/>
          </a:bodyPr>
          <a:lstStyle/>
          <a:p>
            <a:pPr algn="ctr">
              <a:spcBef>
                <a:spcPct val="50000"/>
              </a:spcBef>
            </a:pPr>
            <a:r>
              <a:rPr lang="en-US" sz="3200" dirty="0" smtClean="0">
                <a:latin typeface="DJ Pirate" panose="00000400000000000000" pitchFamily="2" charset="0"/>
              </a:rPr>
              <a:t>Ahoy, </a:t>
            </a:r>
            <a:r>
              <a:rPr lang="en-US" sz="3200" dirty="0" err="1" smtClean="0">
                <a:latin typeface="DJ Pirate" panose="00000400000000000000" pitchFamily="2" charset="0"/>
              </a:rPr>
              <a:t>Mateys</a:t>
            </a:r>
            <a:r>
              <a:rPr lang="en-US" sz="3200" dirty="0" smtClean="0">
                <a:latin typeface="DJ Pirate" panose="00000400000000000000" pitchFamily="2" charset="0"/>
              </a:rPr>
              <a:t>, and welcome aboard!  You are about to embark on an adventure that will introduce you to your inner pirate, that part of each of us that is secretly a pirate.  It’s the best preparation there is for spending your year as a pirate!  As you learn, about pirate life and culture, you will make some pirate props.  At the end, you will create your own adventure.  Time to shove off and set sale!  Man the decks!</a:t>
            </a:r>
            <a:endParaRPr lang="en-US" sz="3200" dirty="0">
              <a:latin typeface="DJ Pirate" panose="00000400000000000000" pitchFamily="2" charset="0"/>
            </a:endParaRPr>
          </a:p>
        </p:txBody>
      </p:sp>
      <p:sp>
        <p:nvSpPr>
          <p:cNvPr id="3090" name="AutoShape 18">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3097" name="AutoShape 25">
            <a:hlinkClick r:id="rId2"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endParaRPr lang="en-US" dirty="0"/>
          </a:p>
        </p:txBody>
      </p:sp>
      <p:sp>
        <p:nvSpPr>
          <p:cNvPr id="3098" name="AutoShape 26">
            <a:hlinkClick r:id="rId3"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3099" name="AutoShape 27">
            <a:hlinkClick r:id="rId4"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3100" name="AutoShape 28">
            <a:hlinkClick r:id="rId5"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Resources</a:t>
            </a:r>
          </a:p>
        </p:txBody>
      </p:sp>
      <p:sp>
        <p:nvSpPr>
          <p:cNvPr id="3101" name="AutoShape 29">
            <a:hlinkClick r:id="rId6"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3102" name="AutoShape 30">
            <a:hlinkClick r:id="rId7"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2" action="ppaction://hlinksldjump" highlightClick="1"/>
          </p:cNvPr>
          <p:cNvSpPr>
            <a:spLocks noChangeArrowheads="1"/>
          </p:cNvSpPr>
          <p:nvPr/>
        </p:nvSpPr>
        <p:spPr bwMode="auto">
          <a:xfrm>
            <a:off x="185738" y="5684729"/>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316" y="332992"/>
            <a:ext cx="1633435" cy="16962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WordArt 4"/>
          <p:cNvSpPr>
            <a:spLocks noChangeArrowheads="1" noChangeShapeType="1" noTextEdit="1"/>
          </p:cNvSpPr>
          <p:nvPr/>
        </p:nvSpPr>
        <p:spPr bwMode="auto">
          <a:xfrm>
            <a:off x="609600" y="571500"/>
            <a:ext cx="2971800" cy="11430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DJ Pirate" panose="00000400000000000000" pitchFamily="2" charset="0"/>
              </a:rPr>
              <a:t>Task</a:t>
            </a:r>
          </a:p>
        </p:txBody>
      </p:sp>
      <p:sp>
        <p:nvSpPr>
          <p:cNvPr id="4101" name="Text Box 5"/>
          <p:cNvSpPr txBox="1">
            <a:spLocks noChangeArrowheads="1"/>
          </p:cNvSpPr>
          <p:nvPr/>
        </p:nvSpPr>
        <p:spPr bwMode="auto">
          <a:xfrm>
            <a:off x="421949" y="1905000"/>
            <a:ext cx="8191500" cy="3539430"/>
          </a:xfrm>
          <a:prstGeom prst="rect">
            <a:avLst/>
          </a:prstGeom>
          <a:noFill/>
          <a:ln w="9525">
            <a:noFill/>
            <a:miter lim="800000"/>
            <a:headEnd/>
            <a:tailEnd/>
          </a:ln>
          <a:effectLst/>
        </p:spPr>
        <p:txBody>
          <a:bodyPr wrap="square">
            <a:spAutoFit/>
          </a:bodyPr>
          <a:lstStyle/>
          <a:p>
            <a:pPr algn="ctr">
              <a:spcBef>
                <a:spcPct val="50000"/>
              </a:spcBef>
            </a:pPr>
            <a:r>
              <a:rPr lang="en-US" sz="3200" dirty="0" smtClean="0">
                <a:latin typeface="DJ Pirate" panose="00000400000000000000" pitchFamily="2" charset="0"/>
              </a:rPr>
              <a:t>By the end of your voyage, you will have your own pirate name, pirate flag, and a head full of knowledge about what if was like to be a pirate during the Golden Age of pirates, the late seventeenth and early eighteenth centuries.  You will use that knowledge to complete your choice of writing assignments to summarize what you’ve learned.  You can choose from writing a story, preparing a </a:t>
            </a:r>
            <a:r>
              <a:rPr lang="en-US" sz="3200" dirty="0" err="1" smtClean="0">
                <a:latin typeface="DJ Pirate" panose="00000400000000000000" pitchFamily="2" charset="0"/>
              </a:rPr>
              <a:t>Powerpoint</a:t>
            </a:r>
            <a:r>
              <a:rPr lang="en-US" sz="3200" dirty="0" smtClean="0">
                <a:latin typeface="DJ Pirate" panose="00000400000000000000" pitchFamily="2" charset="0"/>
              </a:rPr>
              <a:t> presentation, or writing journal entries to explain the daily lives of pirates. </a:t>
            </a:r>
            <a:endParaRPr lang="en-US" sz="3200" dirty="0">
              <a:latin typeface="DJ Pirate" panose="00000400000000000000" pitchFamily="2" charset="0"/>
            </a:endParaRPr>
          </a:p>
        </p:txBody>
      </p:sp>
      <p:sp>
        <p:nvSpPr>
          <p:cNvPr id="4114" name="AutoShape 18">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4127" name="AutoShape 31">
            <a:hlinkClick r:id="rId2"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4128" name="AutoShape 32">
            <a:hlinkClick r:id="rId3"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4129" name="AutoShape 33">
            <a:hlinkClick r:id="rId4"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4130" name="AutoShape 34">
            <a:hlinkClick r:id="rId5"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Resources</a:t>
            </a:r>
          </a:p>
        </p:txBody>
      </p:sp>
      <p:sp>
        <p:nvSpPr>
          <p:cNvPr id="4131" name="AutoShape 35">
            <a:hlinkClick r:id="rId6"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4132" name="AutoShape 36">
            <a:hlinkClick r:id="rId7"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2"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0663" y="278889"/>
            <a:ext cx="3185166" cy="143561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514600" y="228600"/>
            <a:ext cx="4267200" cy="1143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Process-1</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5123" name="Text Box 3"/>
          <p:cNvSpPr txBox="1">
            <a:spLocks noChangeArrowheads="1"/>
          </p:cNvSpPr>
          <p:nvPr/>
        </p:nvSpPr>
        <p:spPr bwMode="auto">
          <a:xfrm>
            <a:off x="681038" y="1532351"/>
            <a:ext cx="8267700" cy="3847207"/>
          </a:xfrm>
          <a:prstGeom prst="rect">
            <a:avLst/>
          </a:prstGeom>
          <a:noFill/>
          <a:ln w="9525">
            <a:noFill/>
            <a:miter lim="800000"/>
            <a:headEnd/>
            <a:tailEnd/>
          </a:ln>
          <a:effectLst/>
        </p:spPr>
        <p:txBody>
          <a:bodyPr wrap="square">
            <a:spAutoFit/>
          </a:bodyPr>
          <a:lstStyle/>
          <a:p>
            <a:pPr>
              <a:spcBef>
                <a:spcPct val="50000"/>
              </a:spcBef>
            </a:pPr>
            <a:r>
              <a:rPr lang="en-US" sz="2800" dirty="0" smtClean="0">
                <a:latin typeface="DJ Pirate" panose="00000400000000000000" pitchFamily="2" charset="0"/>
              </a:rPr>
              <a:t>Before you get started, watch this quick video to get a feel for real </a:t>
            </a:r>
            <a:r>
              <a:rPr lang="en-US" sz="2800" dirty="0">
                <a:latin typeface="DJ Pirate" panose="00000400000000000000" pitchFamily="2" charset="0"/>
              </a:rPr>
              <a:t>pirate life</a:t>
            </a:r>
            <a:r>
              <a:rPr lang="en-US" sz="2800" dirty="0" smtClean="0">
                <a:latin typeface="DJ Pirate" panose="00000400000000000000" pitchFamily="2" charset="0"/>
              </a:rPr>
              <a:t>.          </a:t>
            </a:r>
            <a:r>
              <a:rPr lang="en-US" sz="2800" dirty="0">
                <a:latin typeface="DJ Pirate" panose="00000400000000000000" pitchFamily="2" charset="0"/>
                <a:hlinkClick r:id="rId2"/>
              </a:rPr>
              <a:t>http://</a:t>
            </a:r>
            <a:r>
              <a:rPr lang="en-US" sz="2800" dirty="0" smtClean="0">
                <a:latin typeface="DJ Pirate" panose="00000400000000000000" pitchFamily="2" charset="0"/>
                <a:hlinkClick r:id="rId2"/>
              </a:rPr>
              <a:t>bit.ly/1DLGXk4</a:t>
            </a:r>
            <a:r>
              <a:rPr lang="en-US" sz="2800" dirty="0" smtClean="0">
                <a:latin typeface="DJ Pirate" panose="00000400000000000000" pitchFamily="2" charset="0"/>
              </a:rPr>
              <a:t> </a:t>
            </a:r>
            <a:endParaRPr lang="en-US" sz="2800" dirty="0">
              <a:latin typeface="DJ Pirate" panose="00000400000000000000" pitchFamily="2" charset="0"/>
            </a:endParaRPr>
          </a:p>
          <a:p>
            <a:pPr marL="514350" indent="-514350">
              <a:spcBef>
                <a:spcPct val="50000"/>
              </a:spcBef>
              <a:buAutoNum type="arabicParenR"/>
            </a:pPr>
            <a:r>
              <a:rPr lang="en-US" sz="2800" dirty="0" smtClean="0">
                <a:latin typeface="DJ Pirate" panose="00000400000000000000" pitchFamily="2" charset="0"/>
              </a:rPr>
              <a:t>If you’re going to be on a pirate, you need a pirate nickname!</a:t>
            </a:r>
            <a:r>
              <a:rPr lang="en-US" sz="2800" dirty="0">
                <a:latin typeface="DJ Pirate" panose="00000400000000000000" pitchFamily="2" charset="0"/>
              </a:rPr>
              <a:t> </a:t>
            </a:r>
            <a:r>
              <a:rPr lang="en-US" sz="2800" dirty="0" smtClean="0">
                <a:latin typeface="DJ Pirate" panose="00000400000000000000" pitchFamily="2" charset="0"/>
              </a:rPr>
              <a:t> Click this link or check the poster in the classroom to find the pirate name that fits you best.  Write it on the top of your paper.</a:t>
            </a:r>
          </a:p>
          <a:p>
            <a:pPr>
              <a:spcBef>
                <a:spcPct val="50000"/>
              </a:spcBef>
            </a:pPr>
            <a:r>
              <a:rPr lang="en-US" sz="2800" dirty="0">
                <a:latin typeface="DJ Pirate" panose="00000400000000000000" pitchFamily="2" charset="0"/>
              </a:rPr>
              <a:t> </a:t>
            </a:r>
            <a:r>
              <a:rPr lang="en-US" sz="2800" dirty="0" smtClean="0">
                <a:latin typeface="DJ Pirate" panose="00000400000000000000" pitchFamily="2" charset="0"/>
              </a:rPr>
              <a:t>     You need to print slide 14 of this presentation.</a:t>
            </a:r>
          </a:p>
          <a:p>
            <a:pPr algn="ctr">
              <a:spcBef>
                <a:spcPct val="50000"/>
              </a:spcBef>
            </a:pPr>
            <a:r>
              <a:rPr lang="en-US" sz="2800" dirty="0">
                <a:latin typeface="DJ Pirate" panose="00000400000000000000" pitchFamily="2" charset="0"/>
                <a:hlinkClick r:id="rId3"/>
              </a:rPr>
              <a:t>http://</a:t>
            </a:r>
            <a:r>
              <a:rPr lang="en-US" sz="2800" dirty="0" smtClean="0">
                <a:latin typeface="DJ Pirate" panose="00000400000000000000" pitchFamily="2" charset="0"/>
                <a:hlinkClick r:id="rId3"/>
              </a:rPr>
              <a:t>bit.ly/1f6oHWW</a:t>
            </a:r>
            <a:r>
              <a:rPr lang="en-US" sz="2800" dirty="0" smtClean="0">
                <a:latin typeface="DJ Pirate" panose="00000400000000000000" pitchFamily="2" charset="0"/>
              </a:rPr>
              <a:t> </a:t>
            </a:r>
          </a:p>
        </p:txBody>
      </p:sp>
      <p:sp>
        <p:nvSpPr>
          <p:cNvPr id="5136"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5149" name="AutoShape 29">
            <a:hlinkClick r:id="rId4"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5150" name="AutoShape 30">
            <a:hlinkClick r:id="rId5"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5151" name="AutoShape 31">
            <a:hlinkClick r:id="rId6"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5152" name="AutoShape 32">
            <a:hlinkClick r:id="rId7" action="ppaction://hlinksldjump" highlightClick="1"/>
          </p:cNvPr>
          <p:cNvSpPr>
            <a:spLocks noChangeArrowheads="1"/>
          </p:cNvSpPr>
          <p:nvPr/>
        </p:nvSpPr>
        <p:spPr bwMode="auto">
          <a:xfrm>
            <a:off x="4654181"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Resources</a:t>
            </a:r>
          </a:p>
        </p:txBody>
      </p:sp>
      <p:sp>
        <p:nvSpPr>
          <p:cNvPr id="5153" name="AutoShape 33">
            <a:hlinkClick r:id="rId8"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5154" name="AutoShape 34">
            <a:hlinkClick r:id="rId9"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4"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214774">
            <a:off x="764857" y="-139653"/>
            <a:ext cx="1280163" cy="21122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514600" y="228600"/>
            <a:ext cx="4267200" cy="1143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Process-2</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5123" name="Text Box 3"/>
          <p:cNvSpPr txBox="1">
            <a:spLocks noChangeArrowheads="1"/>
          </p:cNvSpPr>
          <p:nvPr/>
        </p:nvSpPr>
        <p:spPr bwMode="auto">
          <a:xfrm>
            <a:off x="381000" y="1625025"/>
            <a:ext cx="8267700" cy="5262979"/>
          </a:xfrm>
          <a:prstGeom prst="rect">
            <a:avLst/>
          </a:prstGeom>
          <a:noFill/>
          <a:ln w="9525">
            <a:noFill/>
            <a:miter lim="800000"/>
            <a:headEnd/>
            <a:tailEnd/>
          </a:ln>
          <a:effectLst/>
        </p:spPr>
        <p:txBody>
          <a:bodyPr wrap="square">
            <a:spAutoFit/>
          </a:bodyPr>
          <a:lstStyle/>
          <a:p>
            <a:pPr marL="514350" indent="-514350">
              <a:spcBef>
                <a:spcPct val="50000"/>
              </a:spcBef>
              <a:buAutoNum type="arabicParenR" startAt="2"/>
            </a:pPr>
            <a:r>
              <a:rPr lang="en-US" sz="3200" dirty="0" smtClean="0">
                <a:latin typeface="DJ Pirate" panose="00000400000000000000" pitchFamily="2" charset="0"/>
              </a:rPr>
              <a:t>I’ll bet you’ve seen lots of pictures of pirates.  Have you noticed that most of them are wearing eye patches?  Why do they do that?  Watch this video to learn the real reason.  When you know, write your answer on your paper.  Hand your paper in.  If you are correct, you will earn yourself an eyepatch.  If you’re not correct, well…. Let’s just say you should plan to be correct!</a:t>
            </a:r>
          </a:p>
          <a:p>
            <a:pPr algn="ctr">
              <a:spcBef>
                <a:spcPct val="50000"/>
              </a:spcBef>
            </a:pPr>
            <a:r>
              <a:rPr lang="en-US" sz="3200" dirty="0">
                <a:latin typeface="DJ Pirate" panose="00000400000000000000" pitchFamily="2" charset="0"/>
                <a:hlinkClick r:id="rId2"/>
              </a:rPr>
              <a:t>http://</a:t>
            </a:r>
            <a:r>
              <a:rPr lang="en-US" sz="3200" dirty="0" smtClean="0">
                <a:latin typeface="DJ Pirate" panose="00000400000000000000" pitchFamily="2" charset="0"/>
                <a:hlinkClick r:id="rId2"/>
              </a:rPr>
              <a:t>bit.ly/1f6rJdw</a:t>
            </a:r>
            <a:r>
              <a:rPr lang="en-US" sz="3200" dirty="0" smtClean="0">
                <a:latin typeface="DJ Pirate" panose="00000400000000000000" pitchFamily="2" charset="0"/>
              </a:rPr>
              <a:t> </a:t>
            </a:r>
            <a:r>
              <a:rPr lang="en-US" sz="3200" dirty="0">
                <a:latin typeface="DJ Pirate" panose="00000400000000000000" pitchFamily="2" charset="0"/>
              </a:rPr>
              <a:t>Watch this one, too! </a:t>
            </a:r>
            <a:r>
              <a:rPr lang="en-US" sz="3200" dirty="0">
                <a:latin typeface="DJ Pirate" panose="00000400000000000000" pitchFamily="2" charset="0"/>
                <a:hlinkClick r:id="rId3"/>
              </a:rPr>
              <a:t>http://</a:t>
            </a:r>
            <a:r>
              <a:rPr lang="en-US" sz="3200" dirty="0" smtClean="0">
                <a:latin typeface="DJ Pirate" panose="00000400000000000000" pitchFamily="2" charset="0"/>
                <a:hlinkClick r:id="rId3"/>
              </a:rPr>
              <a:t>bit.ly/1P5pR10</a:t>
            </a:r>
            <a:r>
              <a:rPr lang="en-US" sz="3200" dirty="0" smtClean="0">
                <a:latin typeface="DJ Pirate" panose="00000400000000000000" pitchFamily="2" charset="0"/>
              </a:rPr>
              <a:t> </a:t>
            </a:r>
          </a:p>
          <a:p>
            <a:pPr>
              <a:spcBef>
                <a:spcPct val="50000"/>
              </a:spcBef>
            </a:pPr>
            <a:endParaRPr lang="en-US" sz="3200" dirty="0" smtClean="0">
              <a:latin typeface="DJ Pirate" panose="00000400000000000000" pitchFamily="2" charset="0"/>
            </a:endParaRPr>
          </a:p>
          <a:p>
            <a:pPr marL="514350" indent="-514350">
              <a:spcBef>
                <a:spcPct val="50000"/>
              </a:spcBef>
              <a:buAutoNum type="arabicParenR"/>
            </a:pPr>
            <a:endParaRPr lang="en-US" sz="3200" dirty="0" smtClean="0">
              <a:latin typeface="DJ Pirate" panose="00000400000000000000" pitchFamily="2" charset="0"/>
            </a:endParaRPr>
          </a:p>
        </p:txBody>
      </p:sp>
      <p:sp>
        <p:nvSpPr>
          <p:cNvPr id="5136"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5149" name="AutoShape 29">
            <a:hlinkClick r:id="rId4"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5150" name="AutoShape 30">
            <a:hlinkClick r:id="rId5"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5151" name="AutoShape 31">
            <a:hlinkClick r:id="rId6"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5152" name="AutoShape 32">
            <a:hlinkClick r:id="rId7"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Resources</a:t>
            </a:r>
          </a:p>
        </p:txBody>
      </p:sp>
      <p:sp>
        <p:nvSpPr>
          <p:cNvPr id="5153" name="AutoShape 33">
            <a:hlinkClick r:id="rId8"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5154" name="AutoShape 34">
            <a:hlinkClick r:id="rId9"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4"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8405" y="530052"/>
            <a:ext cx="1059183" cy="1094973"/>
          </a:xfrm>
          <a:prstGeom prst="rect">
            <a:avLst/>
          </a:prstGeom>
        </p:spPr>
      </p:pic>
    </p:spTree>
    <p:extLst>
      <p:ext uri="{BB962C8B-B14F-4D97-AF65-F5344CB8AC3E}">
        <p14:creationId xmlns:p14="http://schemas.microsoft.com/office/powerpoint/2010/main" val="1930277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79763" y="489978"/>
            <a:ext cx="4267200" cy="1143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Process-3</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5123" name="Text Box 3"/>
          <p:cNvSpPr txBox="1">
            <a:spLocks noChangeArrowheads="1"/>
          </p:cNvSpPr>
          <p:nvPr/>
        </p:nvSpPr>
        <p:spPr bwMode="auto">
          <a:xfrm>
            <a:off x="383023" y="1905000"/>
            <a:ext cx="8267700" cy="3539430"/>
          </a:xfrm>
          <a:prstGeom prst="rect">
            <a:avLst/>
          </a:prstGeom>
          <a:noFill/>
          <a:ln w="9525">
            <a:noFill/>
            <a:miter lim="800000"/>
            <a:headEnd/>
            <a:tailEnd/>
          </a:ln>
          <a:effectLst/>
        </p:spPr>
        <p:txBody>
          <a:bodyPr wrap="square">
            <a:spAutoFit/>
          </a:bodyPr>
          <a:lstStyle/>
          <a:p>
            <a:pPr marL="514350" indent="-514350">
              <a:spcBef>
                <a:spcPct val="50000"/>
              </a:spcBef>
              <a:buAutoNum type="arabicParenR" startAt="3"/>
            </a:pPr>
            <a:r>
              <a:rPr lang="en-US" sz="3200" dirty="0" smtClean="0">
                <a:latin typeface="DJ Pirate" panose="00000400000000000000" pitchFamily="2" charset="0"/>
              </a:rPr>
              <a:t>Now that you have a nickname and an eye patch, you need a flag!  Follow these links to learn more about how pirates used their flags, the images they used on them, and more. </a:t>
            </a:r>
          </a:p>
          <a:p>
            <a:pPr>
              <a:spcBef>
                <a:spcPct val="50000"/>
              </a:spcBef>
            </a:pPr>
            <a:r>
              <a:rPr lang="en-US" sz="3200" dirty="0" smtClean="0">
                <a:latin typeface="DJ Pirate" panose="00000400000000000000" pitchFamily="2" charset="0"/>
              </a:rPr>
              <a:t>        </a:t>
            </a:r>
            <a:r>
              <a:rPr lang="en-US" sz="3200" dirty="0">
                <a:latin typeface="DJ Pirate" panose="00000400000000000000" pitchFamily="2" charset="0"/>
                <a:hlinkClick r:id="rId2"/>
              </a:rPr>
              <a:t>http://</a:t>
            </a:r>
            <a:r>
              <a:rPr lang="en-US" sz="3200" dirty="0" smtClean="0">
                <a:latin typeface="DJ Pirate" panose="00000400000000000000" pitchFamily="2" charset="0"/>
                <a:hlinkClick r:id="rId2"/>
              </a:rPr>
              <a:t>bit.ly/1JTpmYv</a:t>
            </a:r>
            <a:r>
              <a:rPr lang="en-US" sz="3200" dirty="0">
                <a:latin typeface="DJ Pirate" panose="00000400000000000000" pitchFamily="2" charset="0"/>
              </a:rPr>
              <a:t>    and    </a:t>
            </a:r>
            <a:r>
              <a:rPr lang="en-US" sz="3200" dirty="0">
                <a:latin typeface="DJ Pirate" panose="00000400000000000000" pitchFamily="2" charset="0"/>
                <a:hlinkClick r:id="rId3"/>
              </a:rPr>
              <a:t>http://</a:t>
            </a:r>
            <a:r>
              <a:rPr lang="en-US" sz="3200" dirty="0" smtClean="0">
                <a:latin typeface="DJ Pirate" panose="00000400000000000000" pitchFamily="2" charset="0"/>
                <a:hlinkClick r:id="rId3"/>
              </a:rPr>
              <a:t>bit.ly/1L4ZdaC</a:t>
            </a:r>
            <a:r>
              <a:rPr lang="en-US" sz="3200" dirty="0" smtClean="0">
                <a:latin typeface="DJ Pirate" panose="00000400000000000000" pitchFamily="2" charset="0"/>
              </a:rPr>
              <a:t>    </a:t>
            </a:r>
          </a:p>
          <a:p>
            <a:pPr>
              <a:spcBef>
                <a:spcPct val="50000"/>
              </a:spcBef>
            </a:pPr>
            <a:r>
              <a:rPr lang="en-US" sz="3200" dirty="0" smtClean="0">
                <a:latin typeface="DJ Pirate" panose="00000400000000000000" pitchFamily="2" charset="0"/>
              </a:rPr>
              <a:t>Now that you know, it’s time to design your own pirate flag.  Use a piece of construction paper as your flag.  Fly it proudly at your desk!  </a:t>
            </a:r>
          </a:p>
        </p:txBody>
      </p:sp>
      <p:sp>
        <p:nvSpPr>
          <p:cNvPr id="5136"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5149" name="AutoShape 29">
            <a:hlinkClick r:id="rId4"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5150" name="AutoShape 30">
            <a:hlinkClick r:id="rId5"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5151" name="AutoShape 31">
            <a:hlinkClick r:id="rId6"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5152" name="AutoShape 32">
            <a:hlinkClick r:id="rId7"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smtClean="0">
                <a:latin typeface="DJ Pirate" panose="00000400000000000000" pitchFamily="2" charset="0"/>
              </a:rPr>
              <a:t>Resources</a:t>
            </a:r>
            <a:endParaRPr lang="en-US" dirty="0">
              <a:latin typeface="DJ Pirate" panose="00000400000000000000" pitchFamily="2" charset="0"/>
            </a:endParaRPr>
          </a:p>
        </p:txBody>
      </p:sp>
      <p:sp>
        <p:nvSpPr>
          <p:cNvPr id="5153" name="AutoShape 33">
            <a:hlinkClick r:id="rId8"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5154" name="AutoShape 34">
            <a:hlinkClick r:id="rId9"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4"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72" y="0"/>
            <a:ext cx="2692531" cy="2122957"/>
          </a:xfrm>
          <a:prstGeom prst="rect">
            <a:avLst/>
          </a:prstGeom>
        </p:spPr>
      </p:pic>
    </p:spTree>
    <p:extLst>
      <p:ext uri="{BB962C8B-B14F-4D97-AF65-F5344CB8AC3E}">
        <p14:creationId xmlns:p14="http://schemas.microsoft.com/office/powerpoint/2010/main" val="2286308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931635" y="228600"/>
            <a:ext cx="4267200" cy="1143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Process-5</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5123" name="Text Box 3"/>
          <p:cNvSpPr txBox="1">
            <a:spLocks noChangeArrowheads="1"/>
          </p:cNvSpPr>
          <p:nvPr/>
        </p:nvSpPr>
        <p:spPr bwMode="auto">
          <a:xfrm>
            <a:off x="514350" y="1828800"/>
            <a:ext cx="8267700" cy="3785652"/>
          </a:xfrm>
          <a:prstGeom prst="rect">
            <a:avLst/>
          </a:prstGeom>
          <a:noFill/>
          <a:ln w="9525">
            <a:noFill/>
            <a:miter lim="800000"/>
            <a:headEnd/>
            <a:tailEnd/>
          </a:ln>
          <a:effectLst/>
        </p:spPr>
        <p:txBody>
          <a:bodyPr wrap="square">
            <a:spAutoFit/>
          </a:bodyPr>
          <a:lstStyle/>
          <a:p>
            <a:pPr>
              <a:spcBef>
                <a:spcPct val="50000"/>
              </a:spcBef>
            </a:pPr>
            <a:r>
              <a:rPr lang="en-US" sz="3200" dirty="0" smtClean="0">
                <a:latin typeface="DJ Pirate" panose="00000400000000000000" pitchFamily="2" charset="0"/>
              </a:rPr>
              <a:t>4) Pirates sailed the seas for hundreds of years before America was settled by people from Europe – the people who set up our democratic government with all its ideas about fairness.  But it turns out that pirates were pretty democratic themselves, even though what they were doing was wrong in so many ways.  Follow this link to learn about the government of the pirate ship.  Amazing</a:t>
            </a:r>
            <a:r>
              <a:rPr lang="en-US" sz="3200" dirty="0">
                <a:latin typeface="DJ Pirate" panose="00000400000000000000" pitchFamily="2" charset="0"/>
              </a:rPr>
              <a:t>, huh? </a:t>
            </a:r>
            <a:r>
              <a:rPr lang="en-US" sz="3200" dirty="0">
                <a:latin typeface="DJ Pirate" panose="00000400000000000000" pitchFamily="2" charset="0"/>
                <a:hlinkClick r:id="rId2"/>
              </a:rPr>
              <a:t>http://</a:t>
            </a:r>
            <a:r>
              <a:rPr lang="en-US" sz="3200" dirty="0" smtClean="0">
                <a:latin typeface="DJ Pirate" panose="00000400000000000000" pitchFamily="2" charset="0"/>
                <a:hlinkClick r:id="rId2"/>
              </a:rPr>
              <a:t>bit.ly/1IXM0K7</a:t>
            </a:r>
            <a:r>
              <a:rPr lang="en-US" sz="3200" dirty="0" smtClean="0">
                <a:latin typeface="DJ Pirate" panose="00000400000000000000" pitchFamily="2" charset="0"/>
              </a:rPr>
              <a:t> </a:t>
            </a:r>
          </a:p>
          <a:p>
            <a:pPr>
              <a:spcBef>
                <a:spcPct val="50000"/>
              </a:spcBef>
            </a:pPr>
            <a:r>
              <a:rPr lang="en-US" sz="3200" dirty="0" smtClean="0">
                <a:latin typeface="DJ Pirate" panose="00000400000000000000" pitchFamily="2" charset="0"/>
              </a:rPr>
              <a:t> What seemed most fair to you?  Why?  Write it on your paper.</a:t>
            </a:r>
          </a:p>
        </p:txBody>
      </p:sp>
      <p:sp>
        <p:nvSpPr>
          <p:cNvPr id="5136"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5149" name="AutoShape 29">
            <a:hlinkClick r:id="rId3"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5150" name="AutoShape 30">
            <a:hlinkClick r:id="rId4"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5151" name="AutoShape 31">
            <a:hlinkClick r:id="rId5"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5152" name="AutoShape 32">
            <a:hlinkClick r:id="rId6"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smtClean="0">
                <a:latin typeface="DJ Pirate" panose="00000400000000000000" pitchFamily="2" charset="0"/>
              </a:rPr>
              <a:t>Resources</a:t>
            </a:r>
            <a:endParaRPr lang="en-US" dirty="0">
              <a:latin typeface="DJ Pirate" panose="00000400000000000000" pitchFamily="2" charset="0"/>
            </a:endParaRPr>
          </a:p>
        </p:txBody>
      </p:sp>
      <p:sp>
        <p:nvSpPr>
          <p:cNvPr id="5153" name="AutoShape 33">
            <a:hlinkClick r:id="rId7"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5154" name="AutoShape 34">
            <a:hlinkClick r:id="rId8"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3"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400" y="365756"/>
            <a:ext cx="1767486" cy="1463044"/>
          </a:xfrm>
          <a:prstGeom prst="rect">
            <a:avLst/>
          </a:prstGeom>
        </p:spPr>
      </p:pic>
    </p:spTree>
    <p:extLst>
      <p:ext uri="{BB962C8B-B14F-4D97-AF65-F5344CB8AC3E}">
        <p14:creationId xmlns:p14="http://schemas.microsoft.com/office/powerpoint/2010/main" val="158462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71825" y="571500"/>
            <a:ext cx="4267200" cy="1143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Process-6</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5123" name="Text Box 3"/>
          <p:cNvSpPr txBox="1">
            <a:spLocks noChangeArrowheads="1"/>
          </p:cNvSpPr>
          <p:nvPr/>
        </p:nvSpPr>
        <p:spPr bwMode="auto">
          <a:xfrm>
            <a:off x="381000" y="2057400"/>
            <a:ext cx="8267700" cy="3293209"/>
          </a:xfrm>
          <a:prstGeom prst="rect">
            <a:avLst/>
          </a:prstGeom>
          <a:noFill/>
          <a:ln w="9525">
            <a:noFill/>
            <a:miter lim="800000"/>
            <a:headEnd/>
            <a:tailEnd/>
          </a:ln>
          <a:effectLst/>
        </p:spPr>
        <p:txBody>
          <a:bodyPr wrap="square">
            <a:spAutoFit/>
          </a:bodyPr>
          <a:lstStyle/>
          <a:p>
            <a:pPr>
              <a:spcBef>
                <a:spcPct val="50000"/>
              </a:spcBef>
            </a:pPr>
            <a:r>
              <a:rPr lang="en-US" sz="3200" dirty="0" smtClean="0">
                <a:latin typeface="DJ Pirate" panose="00000400000000000000" pitchFamily="2" charset="0"/>
              </a:rPr>
              <a:t> 5)  Now that you’re on a ship and part of a crew, what job would you have?  Follow this link to a list of jobs you could have on the ship.  Research three of them that seem interesting to you and summarize them on the back of your answer sheet.  Put a star next to the one that you think would be the best for you.</a:t>
            </a:r>
          </a:p>
          <a:p>
            <a:pPr algn="ctr">
              <a:spcBef>
                <a:spcPct val="50000"/>
              </a:spcBef>
            </a:pPr>
            <a:r>
              <a:rPr lang="en-US" sz="3200" dirty="0">
                <a:latin typeface="DJ Pirate" panose="00000400000000000000" pitchFamily="2" charset="0"/>
                <a:hlinkClick r:id="rId2"/>
              </a:rPr>
              <a:t>http://</a:t>
            </a:r>
            <a:r>
              <a:rPr lang="en-US" sz="3200" dirty="0" smtClean="0">
                <a:latin typeface="DJ Pirate" panose="00000400000000000000" pitchFamily="2" charset="0"/>
                <a:hlinkClick r:id="rId2"/>
              </a:rPr>
              <a:t>bit.ly/1P5zxJ0</a:t>
            </a:r>
            <a:r>
              <a:rPr lang="en-US" sz="3200" dirty="0" smtClean="0">
                <a:latin typeface="DJ Pirate" panose="00000400000000000000" pitchFamily="2" charset="0"/>
              </a:rPr>
              <a:t> </a:t>
            </a:r>
          </a:p>
        </p:txBody>
      </p:sp>
      <p:sp>
        <p:nvSpPr>
          <p:cNvPr id="5136"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5149" name="AutoShape 29">
            <a:hlinkClick r:id="rId3"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5150" name="AutoShape 30">
            <a:hlinkClick r:id="rId4"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5151" name="AutoShape 31">
            <a:hlinkClick r:id="rId5"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5152" name="AutoShape 32">
            <a:hlinkClick r:id="rId6"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smtClean="0">
                <a:latin typeface="DJ Pirate" panose="00000400000000000000" pitchFamily="2" charset="0"/>
              </a:rPr>
              <a:t>Resources</a:t>
            </a:r>
            <a:endParaRPr lang="en-US" dirty="0">
              <a:latin typeface="DJ Pirate" panose="00000400000000000000" pitchFamily="2" charset="0"/>
            </a:endParaRPr>
          </a:p>
        </p:txBody>
      </p:sp>
      <p:sp>
        <p:nvSpPr>
          <p:cNvPr id="5153" name="AutoShape 33">
            <a:hlinkClick r:id="rId7"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5154" name="AutoShape 34">
            <a:hlinkClick r:id="rId8"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3"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1064" y="412272"/>
            <a:ext cx="1137223" cy="1461456"/>
          </a:xfrm>
          <a:prstGeom prst="rect">
            <a:avLst/>
          </a:prstGeom>
        </p:spPr>
      </p:pic>
    </p:spTree>
    <p:extLst>
      <p:ext uri="{BB962C8B-B14F-4D97-AF65-F5344CB8AC3E}">
        <p14:creationId xmlns:p14="http://schemas.microsoft.com/office/powerpoint/2010/main" val="2777506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96051" y="577763"/>
            <a:ext cx="4267200" cy="11430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DJ Pirate" panose="00000400000000000000" pitchFamily="2" charset="0"/>
              </a:rPr>
              <a:t>Process-7</a:t>
            </a:r>
            <a:endParaRPr lang="en-US" sz="3600" kern="10" dirty="0">
              <a:ln w="9525">
                <a:solidFill>
                  <a:srgbClr val="000000"/>
                </a:solidFill>
                <a:round/>
                <a:headEnd/>
                <a:tailEnd/>
              </a:ln>
              <a:solidFill>
                <a:srgbClr val="FFFFFF"/>
              </a:solidFill>
              <a:latin typeface="DJ Pirate" panose="00000400000000000000" pitchFamily="2" charset="0"/>
            </a:endParaRPr>
          </a:p>
        </p:txBody>
      </p:sp>
      <p:sp>
        <p:nvSpPr>
          <p:cNvPr id="5123" name="Text Box 3"/>
          <p:cNvSpPr txBox="1">
            <a:spLocks noChangeArrowheads="1"/>
          </p:cNvSpPr>
          <p:nvPr/>
        </p:nvSpPr>
        <p:spPr bwMode="auto">
          <a:xfrm>
            <a:off x="381000" y="2133600"/>
            <a:ext cx="8267700" cy="3293209"/>
          </a:xfrm>
          <a:prstGeom prst="rect">
            <a:avLst/>
          </a:prstGeom>
          <a:noFill/>
          <a:ln w="9525">
            <a:noFill/>
            <a:miter lim="800000"/>
            <a:headEnd/>
            <a:tailEnd/>
          </a:ln>
          <a:effectLst/>
        </p:spPr>
        <p:txBody>
          <a:bodyPr wrap="square">
            <a:spAutoFit/>
          </a:bodyPr>
          <a:lstStyle/>
          <a:p>
            <a:pPr marL="514350" indent="-514350">
              <a:spcBef>
                <a:spcPct val="50000"/>
              </a:spcBef>
              <a:buAutoNum type="arabicParenR" startAt="6"/>
            </a:pPr>
            <a:r>
              <a:rPr lang="en-US" sz="3200" dirty="0" smtClean="0">
                <a:latin typeface="DJ Pirate" panose="00000400000000000000" pitchFamily="2" charset="0"/>
              </a:rPr>
              <a:t>Treasure maps.  They are the stuff of legends!  Who wouldn’t like to find a treasure map – and the treasure that’s been buried for centuries by a pirate?  But are they real?  Did pirates have treasure to bury?  Read this article and decide for yourself.  Write about it on your sheet. </a:t>
            </a:r>
          </a:p>
          <a:p>
            <a:pPr algn="ctr">
              <a:spcBef>
                <a:spcPct val="50000"/>
              </a:spcBef>
            </a:pPr>
            <a:r>
              <a:rPr lang="en-US" sz="3200" dirty="0">
                <a:latin typeface="DJ Pirate" panose="00000400000000000000" pitchFamily="2" charset="0"/>
                <a:hlinkClick r:id="rId2"/>
              </a:rPr>
              <a:t>http://</a:t>
            </a:r>
            <a:r>
              <a:rPr lang="en-US" sz="3200" dirty="0" smtClean="0">
                <a:latin typeface="DJ Pirate" panose="00000400000000000000" pitchFamily="2" charset="0"/>
                <a:hlinkClick r:id="rId2"/>
              </a:rPr>
              <a:t>bit.ly/1N2DUa0</a:t>
            </a:r>
            <a:r>
              <a:rPr lang="en-US" sz="3200" dirty="0" smtClean="0">
                <a:latin typeface="DJ Pirate" panose="00000400000000000000" pitchFamily="2" charset="0"/>
              </a:rPr>
              <a:t>   </a:t>
            </a:r>
          </a:p>
        </p:txBody>
      </p:sp>
      <p:sp>
        <p:nvSpPr>
          <p:cNvPr id="5136" name="AutoShape 16">
            <a:hlinkClick r:id="" action="ppaction://hlinkshowjump?jump=firstslide" highlightClick="1"/>
          </p:cNvPr>
          <p:cNvSpPr>
            <a:spLocks noChangeArrowheads="1"/>
          </p:cNvSpPr>
          <p:nvPr/>
        </p:nvSpPr>
        <p:spPr bwMode="auto">
          <a:xfrm>
            <a:off x="8153400" y="0"/>
            <a:ext cx="990600" cy="1143000"/>
          </a:xfrm>
          <a:prstGeom prst="actionButtonHome">
            <a:avLst/>
          </a:prstGeom>
          <a:solidFill>
            <a:schemeClr val="accent1"/>
          </a:solidFill>
          <a:ln w="9525">
            <a:noFill/>
            <a:miter lim="800000"/>
            <a:headEnd/>
            <a:tailEnd/>
          </a:ln>
          <a:effectLst/>
        </p:spPr>
        <p:txBody>
          <a:bodyPr wrap="none" anchor="ctr"/>
          <a:lstStyle/>
          <a:p>
            <a:endParaRPr lang="en-US"/>
          </a:p>
        </p:txBody>
      </p:sp>
      <p:sp>
        <p:nvSpPr>
          <p:cNvPr id="5149" name="AutoShape 29">
            <a:hlinkClick r:id="rId3"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dirty="0"/>
              <a:t>Intro</a:t>
            </a:r>
          </a:p>
        </p:txBody>
      </p:sp>
      <p:sp>
        <p:nvSpPr>
          <p:cNvPr id="5150" name="AutoShape 30">
            <a:hlinkClick r:id="rId4" action="ppaction://hlinksldjump" highlightClick="1"/>
          </p:cNvPr>
          <p:cNvSpPr>
            <a:spLocks noChangeArrowheads="1"/>
          </p:cNvSpPr>
          <p:nvPr/>
        </p:nvSpPr>
        <p:spPr bwMode="auto">
          <a:xfrm>
            <a:off x="167798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Task</a:t>
            </a:r>
          </a:p>
        </p:txBody>
      </p:sp>
      <p:sp>
        <p:nvSpPr>
          <p:cNvPr id="5151" name="AutoShape 31">
            <a:hlinkClick r:id="rId5" action="ppaction://hlinksldjump" highlightClick="1"/>
          </p:cNvPr>
          <p:cNvSpPr>
            <a:spLocks noChangeArrowheads="1"/>
          </p:cNvSpPr>
          <p:nvPr/>
        </p:nvSpPr>
        <p:spPr bwMode="auto">
          <a:xfrm>
            <a:off x="3171825"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Process</a:t>
            </a:r>
          </a:p>
        </p:txBody>
      </p:sp>
      <p:sp>
        <p:nvSpPr>
          <p:cNvPr id="5152" name="AutoShape 32">
            <a:hlinkClick r:id="rId6" action="ppaction://hlinksldjump" highlightClick="1"/>
          </p:cNvPr>
          <p:cNvSpPr>
            <a:spLocks noChangeArrowheads="1"/>
          </p:cNvSpPr>
          <p:nvPr/>
        </p:nvSpPr>
        <p:spPr bwMode="auto">
          <a:xfrm>
            <a:off x="4665663" y="5715000"/>
            <a:ext cx="1295400" cy="914400"/>
          </a:xfrm>
          <a:prstGeom prst="actionButtonBlank">
            <a:avLst/>
          </a:prstGeom>
          <a:solidFill>
            <a:schemeClr val="accent1"/>
          </a:solidFill>
          <a:ln w="9525">
            <a:noFill/>
            <a:miter lim="800000"/>
            <a:headEnd/>
            <a:tailEnd/>
          </a:ln>
          <a:effectLst/>
        </p:spPr>
        <p:txBody>
          <a:bodyPr wrap="none" anchor="ctr"/>
          <a:lstStyle/>
          <a:p>
            <a:pPr algn="ctr"/>
            <a:r>
              <a:rPr lang="en-US" sz="2800" dirty="0" smtClean="0">
                <a:latin typeface="DJ Pirate" panose="00000400000000000000" pitchFamily="2" charset="0"/>
              </a:rPr>
              <a:t>Resources</a:t>
            </a:r>
            <a:endParaRPr lang="en-US" dirty="0">
              <a:latin typeface="DJ Pirate" panose="00000400000000000000" pitchFamily="2" charset="0"/>
            </a:endParaRPr>
          </a:p>
        </p:txBody>
      </p:sp>
      <p:sp>
        <p:nvSpPr>
          <p:cNvPr id="5153" name="AutoShape 33">
            <a:hlinkClick r:id="rId7" action="ppaction://hlinksldjump" highlightClick="1"/>
          </p:cNvPr>
          <p:cNvSpPr>
            <a:spLocks noChangeArrowheads="1"/>
          </p:cNvSpPr>
          <p:nvPr/>
        </p:nvSpPr>
        <p:spPr bwMode="auto">
          <a:xfrm>
            <a:off x="6235700"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Evaluation</a:t>
            </a:r>
          </a:p>
        </p:txBody>
      </p:sp>
      <p:sp>
        <p:nvSpPr>
          <p:cNvPr id="5154" name="AutoShape 34">
            <a:hlinkClick r:id="rId8" action="ppaction://hlinksldjump" highlightClick="1"/>
          </p:cNvPr>
          <p:cNvSpPr>
            <a:spLocks noChangeArrowheads="1"/>
          </p:cNvSpPr>
          <p:nvPr/>
        </p:nvSpPr>
        <p:spPr bwMode="auto">
          <a:xfrm>
            <a:off x="77295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Conclusion</a:t>
            </a:r>
          </a:p>
        </p:txBody>
      </p:sp>
      <p:sp>
        <p:nvSpPr>
          <p:cNvPr id="11" name="AutoShape 30">
            <a:hlinkClick r:id="rId3" action="ppaction://hlinksldjump" highlightClick="1"/>
          </p:cNvPr>
          <p:cNvSpPr>
            <a:spLocks noChangeArrowheads="1"/>
          </p:cNvSpPr>
          <p:nvPr/>
        </p:nvSpPr>
        <p:spPr bwMode="auto">
          <a:xfrm>
            <a:off x="185738" y="5715000"/>
            <a:ext cx="1219200" cy="914400"/>
          </a:xfrm>
          <a:prstGeom prst="actionButtonBlank">
            <a:avLst/>
          </a:prstGeom>
          <a:solidFill>
            <a:schemeClr val="accent1"/>
          </a:solidFill>
          <a:ln w="9525">
            <a:noFill/>
            <a:miter lim="800000"/>
            <a:headEnd/>
            <a:tailEnd/>
          </a:ln>
          <a:effectLst/>
        </p:spPr>
        <p:txBody>
          <a:bodyPr wrap="none" anchor="ctr"/>
          <a:lstStyle/>
          <a:p>
            <a:pPr algn="ctr"/>
            <a:r>
              <a:rPr lang="en-US" sz="2800" dirty="0">
                <a:latin typeface="DJ Pirate" panose="00000400000000000000" pitchFamily="2" charset="0"/>
              </a:rPr>
              <a:t>Intro</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481" y="762000"/>
            <a:ext cx="3594321" cy="1265606"/>
          </a:xfrm>
          <a:prstGeom prst="rect">
            <a:avLst/>
          </a:prstGeom>
        </p:spPr>
      </p:pic>
    </p:spTree>
    <p:extLst>
      <p:ext uri="{BB962C8B-B14F-4D97-AF65-F5344CB8AC3E}">
        <p14:creationId xmlns:p14="http://schemas.microsoft.com/office/powerpoint/2010/main" val="1422936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1190</TotalTime>
  <Words>1420</Words>
  <Application>Microsoft Office PowerPoint</Application>
  <PresentationFormat>On-screen Show (4:3)</PresentationFormat>
  <Paragraphs>171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Book Antiqua</vt:lpstr>
      <vt:lpstr>Wingdings</vt:lpstr>
      <vt:lpstr>Wingdings 2</vt:lpstr>
      <vt:lpstr>Lucida Sans</vt:lpstr>
      <vt:lpstr>DJ Pirate</vt:lpstr>
      <vt:lpstr>Wingdings 3</vt:lpstr>
      <vt:lpstr>2Dumb</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GSTBOCES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mhancock</dc:creator>
  <cp:lastModifiedBy>Kim</cp:lastModifiedBy>
  <cp:revision>34</cp:revision>
  <dcterms:created xsi:type="dcterms:W3CDTF">2010-03-29T15:12:50Z</dcterms:created>
  <dcterms:modified xsi:type="dcterms:W3CDTF">2015-09-11T09:45:38Z</dcterms:modified>
</cp:coreProperties>
</file>