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59"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04A05A-281E-4124-B34E-16CE8CA6FE13}"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158100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4A05A-281E-4124-B34E-16CE8CA6FE13}"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420025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4A05A-281E-4124-B34E-16CE8CA6FE13}"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288337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4A05A-281E-4124-B34E-16CE8CA6FE13}"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264835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4A05A-281E-4124-B34E-16CE8CA6FE13}"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116001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04A05A-281E-4124-B34E-16CE8CA6FE13}"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68356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04A05A-281E-4124-B34E-16CE8CA6FE13}" type="datetimeFigureOut">
              <a:rPr lang="en-US" smtClean="0"/>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369195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04A05A-281E-4124-B34E-16CE8CA6FE13}" type="datetimeFigureOut">
              <a:rPr lang="en-US" smtClean="0"/>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151034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4A05A-281E-4124-B34E-16CE8CA6FE13}" type="datetimeFigureOut">
              <a:rPr lang="en-US" smtClean="0"/>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191224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4A05A-281E-4124-B34E-16CE8CA6FE13}"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59679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4A05A-281E-4124-B34E-16CE8CA6FE13}"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DA06-15C6-450E-B84B-755A7BEA1FA2}" type="slidenum">
              <a:rPr lang="en-US" smtClean="0"/>
              <a:t>‹#›</a:t>
            </a:fld>
            <a:endParaRPr lang="en-US"/>
          </a:p>
        </p:txBody>
      </p:sp>
    </p:spTree>
    <p:extLst>
      <p:ext uri="{BB962C8B-B14F-4D97-AF65-F5344CB8AC3E}">
        <p14:creationId xmlns:p14="http://schemas.microsoft.com/office/powerpoint/2010/main" val="110711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4A05A-281E-4124-B34E-16CE8CA6FE13}" type="datetimeFigureOut">
              <a:rPr lang="en-US" smtClean="0"/>
              <a:t>3/6/2013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DA06-15C6-450E-B84B-755A7BEA1FA2}" type="slidenum">
              <a:rPr lang="en-US" smtClean="0"/>
              <a:t>‹#›</a:t>
            </a:fld>
            <a:endParaRPr lang="en-US"/>
          </a:p>
        </p:txBody>
      </p:sp>
    </p:spTree>
    <p:extLst>
      <p:ext uri="{BB962C8B-B14F-4D97-AF65-F5344CB8AC3E}">
        <p14:creationId xmlns:p14="http://schemas.microsoft.com/office/powerpoint/2010/main" val="370225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84375"/>
          </a:xfrm>
        </p:spPr>
        <p:txBody>
          <a:bodyPr>
            <a:noAutofit/>
          </a:bodyPr>
          <a:lstStyle/>
          <a:p>
            <a:r>
              <a:rPr lang="en-US" sz="8000" b="1" dirty="0" smtClean="0">
                <a:effectLst>
                  <a:outerShdw blurRad="38100" dist="38100" dir="2700000" algn="tl">
                    <a:srgbClr val="000000">
                      <a:alpha val="43137"/>
                    </a:srgbClr>
                  </a:outerShdw>
                </a:effectLst>
                <a:latin typeface="Adobe Ming Std L" pitchFamily="18" charset="-128"/>
                <a:ea typeface="Adobe Ming Std L" pitchFamily="18" charset="-128"/>
              </a:rPr>
              <a:t>Still-Life</a:t>
            </a:r>
            <a:br>
              <a:rPr lang="en-US" sz="8000" b="1" dirty="0" smtClean="0">
                <a:effectLst>
                  <a:outerShdw blurRad="38100" dist="38100" dir="2700000" algn="tl">
                    <a:srgbClr val="000000">
                      <a:alpha val="43137"/>
                    </a:srgbClr>
                  </a:outerShdw>
                </a:effectLst>
                <a:latin typeface="Adobe Ming Std L" pitchFamily="18" charset="-128"/>
                <a:ea typeface="Adobe Ming Std L" pitchFamily="18" charset="-128"/>
              </a:rPr>
            </a:br>
            <a:r>
              <a:rPr lang="en-US" sz="4800" b="1" dirty="0" smtClean="0">
                <a:effectLst>
                  <a:outerShdw blurRad="38100" dist="38100" dir="2700000" algn="tl">
                    <a:srgbClr val="000000">
                      <a:alpha val="43137"/>
                    </a:srgbClr>
                  </a:outerShdw>
                </a:effectLst>
                <a:latin typeface="Adobe Ming Std L" pitchFamily="18" charset="-128"/>
                <a:ea typeface="Adobe Ming Std L" pitchFamily="18" charset="-128"/>
              </a:rPr>
              <a:t>in Charcoal</a:t>
            </a:r>
            <a:endParaRPr lang="en-US" sz="4800" b="1" dirty="0">
              <a:effectLst>
                <a:outerShdw blurRad="38100" dist="38100" dir="2700000" algn="tl">
                  <a:srgbClr val="000000">
                    <a:alpha val="43137"/>
                  </a:srgbClr>
                </a:outerShdw>
              </a:effectLst>
              <a:latin typeface="Adobe Ming Std L" pitchFamily="18" charset="-128"/>
              <a:ea typeface="Adobe Ming Std L" pitchFamily="18" charset="-128"/>
            </a:endParaRPr>
          </a:p>
        </p:txBody>
      </p:sp>
    </p:spTree>
    <p:extLst>
      <p:ext uri="{BB962C8B-B14F-4D97-AF65-F5344CB8AC3E}">
        <p14:creationId xmlns:p14="http://schemas.microsoft.com/office/powerpoint/2010/main" val="2760250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effectLst>
                  <a:outerShdw blurRad="38100" dist="38100" dir="2700000" algn="tl">
                    <a:srgbClr val="000000">
                      <a:alpha val="43137"/>
                    </a:srgbClr>
                  </a:outerShdw>
                </a:effectLst>
                <a:latin typeface="Adobe Ming Std L" pitchFamily="18" charset="-128"/>
                <a:ea typeface="Adobe Ming Std L" pitchFamily="18" charset="-128"/>
              </a:rPr>
              <a:t>Sketchbook Assignment # 3</a:t>
            </a:r>
            <a:endParaRPr lang="en-US" b="1" dirty="0">
              <a:solidFill>
                <a:schemeClr val="accent3">
                  <a:lumMod val="75000"/>
                </a:schemeClr>
              </a:solidFill>
              <a:effectLst>
                <a:outerShdw blurRad="38100" dist="38100" dir="2700000" algn="tl">
                  <a:srgbClr val="000000">
                    <a:alpha val="43137"/>
                  </a:srgbClr>
                </a:outerShdw>
              </a:effectLst>
              <a:latin typeface="Adobe Ming Std L" pitchFamily="18" charset="-128"/>
              <a:ea typeface="Adobe Ming Std L" pitchFamily="18" charset="-128"/>
            </a:endParaRPr>
          </a:p>
        </p:txBody>
      </p:sp>
      <p:sp>
        <p:nvSpPr>
          <p:cNvPr id="3" name="TextBox 2"/>
          <p:cNvSpPr txBox="1"/>
          <p:nvPr/>
        </p:nvSpPr>
        <p:spPr>
          <a:xfrm>
            <a:off x="609600" y="1981200"/>
            <a:ext cx="7620000" cy="3108543"/>
          </a:xfrm>
          <a:prstGeom prst="rect">
            <a:avLst/>
          </a:prstGeom>
          <a:noFill/>
        </p:spPr>
        <p:txBody>
          <a:bodyPr wrap="square" rtlCol="0">
            <a:spAutoFit/>
          </a:bodyPr>
          <a:lstStyle/>
          <a:p>
            <a:r>
              <a:rPr lang="en-US" sz="2000" dirty="0" smtClean="0">
                <a:solidFill>
                  <a:schemeClr val="accent3">
                    <a:lumMod val="75000"/>
                  </a:schemeClr>
                </a:solidFill>
                <a:latin typeface="Adobe Caslon Pro Bold" pitchFamily="18" charset="0"/>
              </a:rPr>
              <a:t>Still-Life in </a:t>
            </a:r>
            <a:r>
              <a:rPr lang="en-US" sz="2000" dirty="0" smtClean="0">
                <a:solidFill>
                  <a:schemeClr val="accent3">
                    <a:lumMod val="75000"/>
                  </a:schemeClr>
                </a:solidFill>
                <a:latin typeface="Adobe Caslon Pro Bold" pitchFamily="18" charset="0"/>
              </a:rPr>
              <a:t>Charcoal</a:t>
            </a:r>
          </a:p>
          <a:p>
            <a:endParaRPr lang="en-US" sz="2000" dirty="0">
              <a:solidFill>
                <a:schemeClr val="accent3">
                  <a:lumMod val="75000"/>
                </a:schemeClr>
              </a:solidFill>
              <a:latin typeface="Adobe Caslon Pro Bold" pitchFamily="18" charset="0"/>
            </a:endParaRPr>
          </a:p>
          <a:p>
            <a:r>
              <a:rPr lang="en-US" sz="2000" dirty="0">
                <a:solidFill>
                  <a:schemeClr val="accent3">
                    <a:lumMod val="75000"/>
                  </a:schemeClr>
                </a:solidFill>
                <a:latin typeface="Adobe Caslon Pro Bold" pitchFamily="18" charset="0"/>
              </a:rPr>
              <a:t>Choose an interesting view to focus on from Still-Life. </a:t>
            </a:r>
            <a:r>
              <a:rPr lang="en-US" sz="2000" dirty="0" smtClean="0">
                <a:solidFill>
                  <a:schemeClr val="accent3">
                    <a:lumMod val="75000"/>
                  </a:schemeClr>
                </a:solidFill>
                <a:latin typeface="Adobe Caslon Pro Bold" pitchFamily="18" charset="0"/>
              </a:rPr>
              <a:t>On 12x 18” manila paper, using </a:t>
            </a:r>
            <a:r>
              <a:rPr lang="en-US" sz="2000" dirty="0">
                <a:solidFill>
                  <a:schemeClr val="accent3">
                    <a:lumMod val="75000"/>
                  </a:schemeClr>
                </a:solidFill>
                <a:latin typeface="Adobe Caslon Pro Bold" pitchFamily="18" charset="0"/>
              </a:rPr>
              <a:t>only charcoal (black, gray and white), create a fully shaded drawing of what you see. Think about your composition...Where's your focal point? How will you show movement? Is it balanced? Remember to use various values, show any reflecting light, highlight your light source, portray all textures, etc.</a:t>
            </a:r>
            <a:endParaRPr lang="en-US" sz="2000" dirty="0" smtClean="0">
              <a:solidFill>
                <a:schemeClr val="accent3">
                  <a:lumMod val="75000"/>
                </a:schemeClr>
              </a:solidFill>
              <a:latin typeface="Adobe Caslon Pro Bold" pitchFamily="18" charset="0"/>
            </a:endParaRPr>
          </a:p>
          <a:p>
            <a:endParaRPr lang="en-US" dirty="0"/>
          </a:p>
          <a:p>
            <a:endParaRPr lang="en-US" dirty="0"/>
          </a:p>
        </p:txBody>
      </p:sp>
    </p:spTree>
    <p:extLst>
      <p:ext uri="{BB962C8B-B14F-4D97-AF65-F5344CB8AC3E}">
        <p14:creationId xmlns:p14="http://schemas.microsoft.com/office/powerpoint/2010/main" val="288946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dobe Ming Std L" pitchFamily="18" charset="-128"/>
                <a:ea typeface="Adobe Ming Std L" pitchFamily="18" charset="-128"/>
              </a:rPr>
              <a:t>What is a Still-Life?</a:t>
            </a:r>
            <a:endParaRPr lang="en-US" b="1" dirty="0">
              <a:effectLst>
                <a:outerShdw blurRad="38100" dist="38100" dir="2700000" algn="tl">
                  <a:srgbClr val="000000">
                    <a:alpha val="43137"/>
                  </a:srgbClr>
                </a:outerShdw>
              </a:effectLst>
              <a:latin typeface="Adobe Ming Std L" pitchFamily="18" charset="-128"/>
              <a:ea typeface="Adobe Ming Std L" pitchFamily="18" charset="-128"/>
            </a:endParaRPr>
          </a:p>
        </p:txBody>
      </p:sp>
      <p:sp>
        <p:nvSpPr>
          <p:cNvPr id="3" name="TextBox 2"/>
          <p:cNvSpPr txBox="1"/>
          <p:nvPr/>
        </p:nvSpPr>
        <p:spPr>
          <a:xfrm>
            <a:off x="895925" y="5181600"/>
            <a:ext cx="7562273" cy="1015663"/>
          </a:xfrm>
          <a:prstGeom prst="rect">
            <a:avLst/>
          </a:prstGeom>
          <a:noFill/>
        </p:spPr>
        <p:txBody>
          <a:bodyPr wrap="square" rtlCol="0">
            <a:spAutoFit/>
          </a:bodyPr>
          <a:lstStyle/>
          <a:p>
            <a:r>
              <a:rPr lang="en-US" sz="2000" b="1" dirty="0" smtClean="0">
                <a:solidFill>
                  <a:schemeClr val="accent3">
                    <a:lumMod val="75000"/>
                  </a:schemeClr>
                </a:solidFill>
                <a:latin typeface="Adobe Caslon Pro Bold" pitchFamily="18" charset="0"/>
                <a:ea typeface="Adobe Ming Std L" pitchFamily="18" charset="-128"/>
              </a:rPr>
              <a:t>Still-Life-</a:t>
            </a:r>
            <a:r>
              <a:rPr lang="en-US" sz="2000" dirty="0" smtClean="0">
                <a:solidFill>
                  <a:schemeClr val="accent3">
                    <a:lumMod val="75000"/>
                  </a:schemeClr>
                </a:solidFill>
                <a:latin typeface="Adobe Caslon Pro Bold" pitchFamily="18" charset="0"/>
                <a:ea typeface="Adobe Ming Std L" pitchFamily="18" charset="-128"/>
              </a:rPr>
              <a:t> a drawing or painting featuring an arrangement of inanimate, everyday objects, whether natural objects (flowers, food, bones, etc.) or manufactured items (books, bottles, tableware, etc.)</a:t>
            </a:r>
            <a:endParaRPr lang="en-US" sz="2000" dirty="0">
              <a:solidFill>
                <a:schemeClr val="accent3">
                  <a:lumMod val="75000"/>
                </a:schemeClr>
              </a:solidFill>
              <a:latin typeface="Adobe Caslon Pro Bold" pitchFamily="18" charset="0"/>
              <a:ea typeface="Adobe Ming Std L" pitchFamily="18" charset="-128"/>
            </a:endParaRPr>
          </a:p>
        </p:txBody>
      </p:sp>
      <p:sp>
        <p:nvSpPr>
          <p:cNvPr id="4" name="Rectangle 3"/>
          <p:cNvSpPr/>
          <p:nvPr/>
        </p:nvSpPr>
        <p:spPr>
          <a:xfrm>
            <a:off x="2080566" y="4343399"/>
            <a:ext cx="4509696" cy="646331"/>
          </a:xfrm>
          <a:prstGeom prst="rect">
            <a:avLst/>
          </a:prstGeom>
        </p:spPr>
        <p:txBody>
          <a:bodyPr wrap="none">
            <a:spAutoFit/>
          </a:bodyPr>
          <a:lstStyle/>
          <a:p>
            <a:pPr algn="ctr"/>
            <a:r>
              <a:rPr lang="en-US" dirty="0" smtClean="0">
                <a:latin typeface="Adobe Caslon Pro Bold" pitchFamily="18" charset="0"/>
                <a:ea typeface="Adobe Ming Std L" pitchFamily="18" charset="-128"/>
              </a:rPr>
              <a:t>Still Life with Skull (Nature </a:t>
            </a:r>
            <a:r>
              <a:rPr lang="en-US" dirty="0" err="1" smtClean="0">
                <a:latin typeface="Adobe Caslon Pro Bold" pitchFamily="18" charset="0"/>
                <a:ea typeface="Adobe Ming Std L" pitchFamily="18" charset="-128"/>
              </a:rPr>
              <a:t>morte</a:t>
            </a:r>
            <a:r>
              <a:rPr lang="en-US" dirty="0" smtClean="0">
                <a:latin typeface="Adobe Caslon Pro Bold" pitchFamily="18" charset="0"/>
                <a:ea typeface="Adobe Ming Std L" pitchFamily="18" charset="-128"/>
              </a:rPr>
              <a:t> au crane) </a:t>
            </a:r>
          </a:p>
          <a:p>
            <a:pPr algn="ctr"/>
            <a:r>
              <a:rPr lang="en-US" dirty="0" smtClean="0">
                <a:latin typeface="Adobe Caslon Pro Bold" pitchFamily="18" charset="0"/>
                <a:ea typeface="Adobe Ming Std L" pitchFamily="18" charset="-128"/>
              </a:rPr>
              <a:t>Paul Cézanne</a:t>
            </a:r>
            <a:endParaRPr lang="en-US" dirty="0">
              <a:latin typeface="Adobe Caslon Pro Bold" pitchFamily="18" charset="0"/>
              <a:ea typeface="Adobe Ming Std L" pitchFamily="18"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8628" y="1387764"/>
            <a:ext cx="3493571" cy="284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93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dobe Ming Std L" pitchFamily="18" charset="-128"/>
                <a:ea typeface="Adobe Ming Std L" pitchFamily="18" charset="-128"/>
              </a:rPr>
              <a:t>Things to think about…</a:t>
            </a:r>
            <a:endParaRPr lang="en-US" b="1" dirty="0">
              <a:effectLst>
                <a:outerShdw blurRad="38100" dist="38100" dir="2700000" algn="tl">
                  <a:srgbClr val="000000">
                    <a:alpha val="43137"/>
                  </a:srgbClr>
                </a:outerShdw>
              </a:effectLst>
              <a:latin typeface="Adobe Ming Std L" pitchFamily="18" charset="-128"/>
              <a:ea typeface="Adobe Ming Std L" pitchFamily="18" charset="-128"/>
            </a:endParaRPr>
          </a:p>
        </p:txBody>
      </p:sp>
      <p:sp>
        <p:nvSpPr>
          <p:cNvPr id="3" name="TextBox 2"/>
          <p:cNvSpPr txBox="1"/>
          <p:nvPr/>
        </p:nvSpPr>
        <p:spPr>
          <a:xfrm>
            <a:off x="762000" y="1524000"/>
            <a:ext cx="2514600" cy="4893647"/>
          </a:xfrm>
          <a:prstGeom prst="rect">
            <a:avLst/>
          </a:prstGeom>
          <a:noFill/>
        </p:spPr>
        <p:txBody>
          <a:bodyPr wrap="square" rtlCol="0">
            <a:spAutoFit/>
          </a:bodyPr>
          <a:lstStyle/>
          <a:p>
            <a:pPr marL="285750" indent="-285750">
              <a:buFont typeface="Courier New" pitchFamily="49" charset="0"/>
              <a:buChar char="o"/>
            </a:pPr>
            <a:r>
              <a:rPr lang="en-US" sz="2400" dirty="0" smtClean="0">
                <a:latin typeface="Adobe Caslon Pro Bold" pitchFamily="18" charset="0"/>
              </a:rPr>
              <a:t>View</a:t>
            </a:r>
          </a:p>
          <a:p>
            <a:endParaRPr lang="en-US" sz="2400" dirty="0" smtClean="0">
              <a:latin typeface="Adobe Caslon Pro Bold" pitchFamily="18" charset="0"/>
            </a:endParaRPr>
          </a:p>
          <a:p>
            <a:pPr marL="285750" indent="-285750">
              <a:buFont typeface="Courier New" pitchFamily="49" charset="0"/>
              <a:buChar char="o"/>
            </a:pPr>
            <a:r>
              <a:rPr lang="en-US" sz="2400" dirty="0" smtClean="0">
                <a:latin typeface="Adobe Caslon Pro Bold" pitchFamily="18" charset="0"/>
              </a:rPr>
              <a:t>Proportions</a:t>
            </a:r>
          </a:p>
          <a:p>
            <a:endParaRPr lang="en-US" sz="2400" dirty="0" smtClean="0">
              <a:latin typeface="Adobe Caslon Pro Bold" pitchFamily="18" charset="0"/>
            </a:endParaRPr>
          </a:p>
          <a:p>
            <a:pPr marL="285750" indent="-285750">
              <a:buFont typeface="Courier New" pitchFamily="49" charset="0"/>
              <a:buChar char="o"/>
            </a:pPr>
            <a:r>
              <a:rPr lang="en-US" sz="2400" dirty="0" smtClean="0">
                <a:latin typeface="Adobe Caslon Pro Bold" pitchFamily="18" charset="0"/>
              </a:rPr>
              <a:t>Values/Color</a:t>
            </a:r>
          </a:p>
          <a:p>
            <a:endParaRPr lang="en-US" sz="2400" dirty="0" smtClean="0">
              <a:latin typeface="Adobe Caslon Pro Bold" pitchFamily="18" charset="0"/>
            </a:endParaRPr>
          </a:p>
          <a:p>
            <a:pPr marL="285750" indent="-285750">
              <a:buFont typeface="Courier New" pitchFamily="49" charset="0"/>
              <a:buChar char="o"/>
            </a:pPr>
            <a:r>
              <a:rPr lang="en-US" sz="2400" dirty="0" smtClean="0">
                <a:latin typeface="Adobe Caslon Pro Bold" pitchFamily="18" charset="0"/>
              </a:rPr>
              <a:t>Light source</a:t>
            </a:r>
          </a:p>
          <a:p>
            <a:endParaRPr lang="en-US" sz="2400" dirty="0" smtClean="0">
              <a:latin typeface="Adobe Caslon Pro Bold" pitchFamily="18" charset="0"/>
            </a:endParaRPr>
          </a:p>
          <a:p>
            <a:pPr marL="285750" indent="-285750">
              <a:buFont typeface="Courier New" pitchFamily="49" charset="0"/>
              <a:buChar char="o"/>
            </a:pPr>
            <a:r>
              <a:rPr lang="en-US" sz="2400" dirty="0" smtClean="0">
                <a:latin typeface="Adobe Caslon Pro Bold" pitchFamily="18" charset="0"/>
              </a:rPr>
              <a:t>Reflections</a:t>
            </a:r>
          </a:p>
          <a:p>
            <a:endParaRPr lang="en-US" sz="2400" dirty="0" smtClean="0">
              <a:latin typeface="Adobe Caslon Pro Bold" pitchFamily="18" charset="0"/>
            </a:endParaRPr>
          </a:p>
          <a:p>
            <a:pPr marL="285750" indent="-285750">
              <a:buFont typeface="Courier New" pitchFamily="49" charset="0"/>
              <a:buChar char="o"/>
            </a:pPr>
            <a:r>
              <a:rPr lang="en-US" sz="2400" dirty="0" smtClean="0">
                <a:latin typeface="Adobe Caslon Pro Bold" pitchFamily="18" charset="0"/>
              </a:rPr>
              <a:t>Color</a:t>
            </a:r>
          </a:p>
          <a:p>
            <a:endParaRPr lang="en-US" sz="2400" dirty="0" smtClean="0">
              <a:latin typeface="Adobe Caslon Pro Bold" pitchFamily="18" charset="0"/>
            </a:endParaRPr>
          </a:p>
          <a:p>
            <a:pPr marL="285750" indent="-285750">
              <a:buFont typeface="Courier New" pitchFamily="49" charset="0"/>
              <a:buChar char="o"/>
            </a:pPr>
            <a:r>
              <a:rPr lang="en-US" sz="2400" dirty="0" smtClean="0">
                <a:latin typeface="Adobe Caslon Pro Bold" pitchFamily="18" charset="0"/>
              </a:rPr>
              <a:t>Texture</a:t>
            </a:r>
            <a:endParaRPr lang="en-US" sz="2400" dirty="0">
              <a:latin typeface="Adobe Caslon Pro Bold"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76400"/>
            <a:ext cx="4544291" cy="37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77145" y="5468034"/>
            <a:ext cx="3810000" cy="646331"/>
          </a:xfrm>
          <a:prstGeom prst="rect">
            <a:avLst/>
          </a:prstGeom>
          <a:noFill/>
        </p:spPr>
        <p:txBody>
          <a:bodyPr wrap="square" rtlCol="0">
            <a:spAutoFit/>
          </a:bodyPr>
          <a:lstStyle/>
          <a:p>
            <a:pPr algn="ctr"/>
            <a:r>
              <a:rPr lang="en-US" dirty="0" smtClean="0">
                <a:latin typeface="Adobe Caslon Pro Bold" pitchFamily="18" charset="0"/>
              </a:rPr>
              <a:t>Still Life with Pears and Grapes, 1867 </a:t>
            </a:r>
          </a:p>
          <a:p>
            <a:pPr algn="ctr"/>
            <a:r>
              <a:rPr lang="en-US" dirty="0" smtClean="0">
                <a:latin typeface="Adobe Caslon Pro Bold" pitchFamily="18" charset="0"/>
              </a:rPr>
              <a:t>Claude Monet</a:t>
            </a:r>
            <a:endParaRPr lang="en-US" dirty="0">
              <a:latin typeface="Adobe Caslon Pro Bold" pitchFamily="18" charset="0"/>
            </a:endParaRPr>
          </a:p>
        </p:txBody>
      </p:sp>
    </p:spTree>
    <p:extLst>
      <p:ext uri="{BB962C8B-B14F-4D97-AF65-F5344CB8AC3E}">
        <p14:creationId xmlns:p14="http://schemas.microsoft.com/office/powerpoint/2010/main" val="60402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3200400" cy="1143000"/>
          </a:xfrm>
        </p:spPr>
        <p:txBody>
          <a:bodyPr/>
          <a:lstStyle/>
          <a:p>
            <a:r>
              <a:rPr lang="en-US" b="1" dirty="0" smtClean="0">
                <a:effectLst>
                  <a:outerShdw blurRad="38100" dist="38100" dir="2700000" algn="tl">
                    <a:srgbClr val="000000">
                      <a:alpha val="43137"/>
                    </a:srgbClr>
                  </a:outerShdw>
                </a:effectLst>
                <a:latin typeface="Adobe Ming Std L" pitchFamily="18" charset="-128"/>
                <a:ea typeface="Adobe Ming Std L" pitchFamily="18" charset="-128"/>
              </a:rPr>
              <a:t>View</a:t>
            </a:r>
            <a:endParaRPr lang="en-US" b="1" dirty="0">
              <a:effectLst>
                <a:outerShdw blurRad="38100" dist="38100" dir="2700000" algn="tl">
                  <a:srgbClr val="000000">
                    <a:alpha val="43137"/>
                  </a:srgbClr>
                </a:outerShdw>
              </a:effectLst>
              <a:latin typeface="Adobe Ming Std L" pitchFamily="18" charset="-128"/>
              <a:ea typeface="Adobe Ming Std L" pitchFamily="18"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36385"/>
            <a:ext cx="3654734"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81400"/>
            <a:ext cx="3946216" cy="289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51321"/>
            <a:ext cx="3148302" cy="486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00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dobe Ming Std L" pitchFamily="18" charset="-128"/>
                <a:ea typeface="Adobe Ming Std L" pitchFamily="18" charset="-128"/>
              </a:rPr>
              <a:t>Proportion</a:t>
            </a:r>
            <a:endParaRPr lang="en-US" b="1" dirty="0">
              <a:effectLst>
                <a:outerShdw blurRad="38100" dist="38100" dir="2700000" algn="tl">
                  <a:srgbClr val="000000">
                    <a:alpha val="43137"/>
                  </a:srgbClr>
                </a:outerShdw>
              </a:effectLst>
              <a:latin typeface="Adobe Ming Std L" pitchFamily="18" charset="-128"/>
              <a:ea typeface="Adobe Ming Std L" pitchFamily="18"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9721"/>
            <a:ext cx="4343400" cy="5112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99721"/>
            <a:ext cx="3558616" cy="508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03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229600" cy="1143000"/>
          </a:xfrm>
        </p:spPr>
        <p:txBody>
          <a:bodyPr/>
          <a:lstStyle/>
          <a:p>
            <a:r>
              <a:rPr lang="en-US" b="1" dirty="0" smtClean="0">
                <a:effectLst>
                  <a:outerShdw blurRad="38100" dist="38100" dir="2700000" algn="tl">
                    <a:srgbClr val="000000">
                      <a:alpha val="43137"/>
                    </a:srgbClr>
                  </a:outerShdw>
                </a:effectLst>
                <a:latin typeface="Adobe Ming Std L" pitchFamily="18" charset="-128"/>
                <a:ea typeface="Adobe Ming Std L" pitchFamily="18" charset="-128"/>
              </a:rPr>
              <a:t>Value/Color</a:t>
            </a:r>
            <a:endParaRPr lang="en-US" b="1" dirty="0">
              <a:effectLst>
                <a:outerShdw blurRad="38100" dist="38100" dir="2700000" algn="tl">
                  <a:srgbClr val="000000">
                    <a:alpha val="43137"/>
                  </a:srgbClr>
                </a:outerShdw>
              </a:effectLst>
              <a:latin typeface="Adobe Ming Std L" pitchFamily="18" charset="-128"/>
              <a:ea typeface="Adobe Ming Std L" pitchFamily="18" charset="-12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32025"/>
            <a:ext cx="4114800" cy="301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35"/>
          <a:stretch/>
        </p:blipFill>
        <p:spPr bwMode="auto">
          <a:xfrm>
            <a:off x="4648200" y="2032025"/>
            <a:ext cx="4318929" cy="301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9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dobe Ming Std L" pitchFamily="18" charset="-128"/>
                <a:ea typeface="Adobe Ming Std L" pitchFamily="18" charset="-128"/>
              </a:rPr>
              <a:t>Light Source</a:t>
            </a:r>
            <a:endParaRPr lang="en-US" b="1" dirty="0">
              <a:effectLst>
                <a:outerShdw blurRad="38100" dist="38100" dir="2700000" algn="tl">
                  <a:srgbClr val="000000">
                    <a:alpha val="43137"/>
                  </a:srgbClr>
                </a:outerShdw>
              </a:effectLst>
              <a:latin typeface="Adobe Ming Std L" pitchFamily="18" charset="-128"/>
              <a:ea typeface="Adobe Ming Std L" pitchFamily="18"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73510"/>
            <a:ext cx="5010150" cy="4051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62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dobe Ming Std L" pitchFamily="18" charset="-128"/>
                <a:ea typeface="Adobe Ming Std L" pitchFamily="18" charset="-128"/>
              </a:rPr>
              <a:t>Reflections</a:t>
            </a:r>
            <a:endParaRPr lang="en-US" b="1" dirty="0">
              <a:effectLst>
                <a:outerShdw blurRad="38100" dist="38100" dir="2700000" algn="tl">
                  <a:srgbClr val="000000">
                    <a:alpha val="43137"/>
                  </a:srgbClr>
                </a:outerShdw>
              </a:effectLst>
              <a:latin typeface="Adobe Ming Std L" pitchFamily="18" charset="-128"/>
              <a:ea typeface="Adobe Ming Std L" pitchFamily="18"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727" y="2245196"/>
            <a:ext cx="4610100" cy="3301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48" y="4128655"/>
            <a:ext cx="3159903" cy="241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59942"/>
            <a:ext cx="3352800" cy="2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27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3886200" cy="1143000"/>
          </a:xfrm>
        </p:spPr>
        <p:txBody>
          <a:bodyPr/>
          <a:lstStyle/>
          <a:p>
            <a:r>
              <a:rPr lang="en-US" b="1" dirty="0" smtClean="0">
                <a:effectLst>
                  <a:outerShdw blurRad="38100" dist="38100" dir="2700000" algn="tl">
                    <a:srgbClr val="000000">
                      <a:alpha val="43137"/>
                    </a:srgbClr>
                  </a:outerShdw>
                </a:effectLst>
                <a:latin typeface="Adobe Ming Std L" pitchFamily="18" charset="-128"/>
                <a:ea typeface="Adobe Ming Std L" pitchFamily="18" charset="-128"/>
              </a:rPr>
              <a:t>Texture</a:t>
            </a:r>
            <a:endParaRPr lang="en-US" b="1" dirty="0">
              <a:effectLst>
                <a:outerShdw blurRad="38100" dist="38100" dir="2700000" algn="tl">
                  <a:srgbClr val="000000">
                    <a:alpha val="43137"/>
                  </a:srgbClr>
                </a:outerShdw>
              </a:effectLst>
              <a:latin typeface="Adobe Ming Std L" pitchFamily="18" charset="-128"/>
              <a:ea typeface="Adobe Ming Std L" pitchFamily="18"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395126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80531" y="6128450"/>
            <a:ext cx="2362200" cy="369332"/>
          </a:xfrm>
          <a:prstGeom prst="rect">
            <a:avLst/>
          </a:prstGeom>
          <a:noFill/>
        </p:spPr>
        <p:txBody>
          <a:bodyPr wrap="square" rtlCol="0">
            <a:spAutoFit/>
          </a:bodyPr>
          <a:lstStyle/>
          <a:p>
            <a:pPr algn="ctr"/>
            <a:r>
              <a:rPr lang="en-US" dirty="0" smtClean="0"/>
              <a:t>Vincent Van Gogh</a:t>
            </a:r>
            <a:endParaRPr lang="en-US" dirty="0"/>
          </a:p>
        </p:txBody>
      </p:sp>
    </p:spTree>
    <p:extLst>
      <p:ext uri="{BB962C8B-B14F-4D97-AF65-F5344CB8AC3E}">
        <p14:creationId xmlns:p14="http://schemas.microsoft.com/office/powerpoint/2010/main" val="3723921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175</Words>
  <Application>Microsoft Office PowerPoint</Application>
  <PresentationFormat>On-screen Show (4:3)</PresentationFormat>
  <Paragraphs>32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Still-Life in Charcoal</vt:lpstr>
      <vt:lpstr>What is a Still-Life?</vt:lpstr>
      <vt:lpstr>Things to think about…</vt:lpstr>
      <vt:lpstr>View</vt:lpstr>
      <vt:lpstr>Proportion</vt:lpstr>
      <vt:lpstr>Value/Color</vt:lpstr>
      <vt:lpstr>Light Source</vt:lpstr>
      <vt:lpstr>Reflections</vt:lpstr>
      <vt:lpstr>Texture</vt:lpstr>
      <vt:lpstr>Sketchbook Assignment # 3</vt:lpstr>
    </vt:vector>
  </TitlesOfParts>
  <Company>GST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Still-Life in Charcoal</dc:title>
  <dc:creator>user</dc:creator>
  <cp:lastModifiedBy>user</cp:lastModifiedBy>
  <cp:revision>6</cp:revision>
  <dcterms:created xsi:type="dcterms:W3CDTF">2013-03-04T16:29:52Z</dcterms:created>
  <dcterms:modified xsi:type="dcterms:W3CDTF">2013-03-06T15:36:10Z</dcterms:modified>
</cp:coreProperties>
</file>