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-2070023"/>
            <a:ext cx="3294000" cy="5275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457200" lvl="0" marL="18288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460938" y="415936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Allie Arpino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60950" y="1339750"/>
            <a:ext cx="8101500" cy="22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1828800" rtl="0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Chapter 52 Section 1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Earth’s Climate Varies by Latitude and Season       and is Changing Rapidly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37" y="308550"/>
            <a:ext cx="8351525" cy="44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44700" y="89025"/>
            <a:ext cx="8454600" cy="80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Microclimate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10500" y="669250"/>
            <a:ext cx="8488800" cy="42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Features that influence </a:t>
            </a:r>
            <a:r>
              <a:rPr lang="en" sz="1700">
                <a:solidFill>
                  <a:srgbClr val="EFEFEF"/>
                </a:solidFill>
              </a:rPr>
              <a:t>microclimate</a:t>
            </a:r>
            <a:r>
              <a:rPr lang="en" sz="1700">
                <a:solidFill>
                  <a:srgbClr val="EFEFEF"/>
                </a:solidFill>
              </a:rPr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-shadecasting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-altering evaporation from soil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-changing wind patterns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-forest trees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Cleared areas typically experience greater temperature extremes than the </a:t>
            </a:r>
            <a:r>
              <a:rPr lang="en" sz="1700">
                <a:solidFill>
                  <a:srgbClr val="EFEFEF"/>
                </a:solidFill>
              </a:rPr>
              <a:t>forest</a:t>
            </a:r>
            <a:r>
              <a:rPr lang="en" sz="1700">
                <a:solidFill>
                  <a:srgbClr val="EFEFEF"/>
                </a:solidFill>
              </a:rPr>
              <a:t> interior.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Every environment on Earth is characterized by small scale </a:t>
            </a:r>
            <a:r>
              <a:rPr lang="en" sz="1700">
                <a:solidFill>
                  <a:srgbClr val="EFEFEF"/>
                </a:solidFill>
              </a:rPr>
              <a:t>differences</a:t>
            </a:r>
            <a:r>
              <a:rPr lang="en" sz="1700">
                <a:solidFill>
                  <a:srgbClr val="EFEFEF"/>
                </a:solidFill>
              </a:rPr>
              <a:t> in abiotic (nonliving) factors that </a:t>
            </a:r>
            <a:r>
              <a:rPr lang="en" sz="1700">
                <a:solidFill>
                  <a:srgbClr val="EFEFEF"/>
                </a:solidFill>
              </a:rPr>
              <a:t>influence</a:t>
            </a:r>
            <a:r>
              <a:rPr lang="en" sz="1700">
                <a:solidFill>
                  <a:srgbClr val="EFEFEF"/>
                </a:solidFill>
              </a:rPr>
              <a:t> the </a:t>
            </a:r>
            <a:r>
              <a:rPr lang="en" sz="1700">
                <a:solidFill>
                  <a:srgbClr val="EFEFEF"/>
                </a:solidFill>
              </a:rPr>
              <a:t>distribution</a:t>
            </a:r>
            <a:r>
              <a:rPr lang="en" sz="1700">
                <a:solidFill>
                  <a:srgbClr val="EFEFEF"/>
                </a:solidFill>
              </a:rPr>
              <a:t> of organisms.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These factors include: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-temperature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-light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-water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EFEFEF"/>
                </a:solidFill>
              </a:rPr>
              <a:t>-nutrients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44100" y="2110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Climate Change</a:t>
            </a:r>
          </a:p>
        </p:txBody>
      </p:sp>
      <p:sp>
        <p:nvSpPr>
          <p:cNvPr id="149" name="Shape 149"/>
          <p:cNvSpPr txBox="1"/>
          <p:nvPr>
            <p:ph idx="4294967295" type="body"/>
          </p:nvPr>
        </p:nvSpPr>
        <p:spPr>
          <a:xfrm>
            <a:off x="252050" y="1185775"/>
            <a:ext cx="8563500" cy="3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Any large scale change in Earth’s climate affects the biosphere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Ex. Burning of fossil fuels and deforestation (adding more carbon dioxide to the air and causing the Earth to warm).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A way to predict future climate change is to look back at the changes that have occurred since the last ice age. Using this </a:t>
            </a:r>
            <a:r>
              <a:rPr lang="en">
                <a:solidFill>
                  <a:srgbClr val="D9D9D9"/>
                </a:solidFill>
              </a:rPr>
              <a:t>approach</a:t>
            </a:r>
            <a:r>
              <a:rPr lang="en">
                <a:solidFill>
                  <a:srgbClr val="D9D9D9"/>
                </a:solidFill>
              </a:rPr>
              <a:t>, Ecologist have tried to answer whether or not </a:t>
            </a:r>
            <a:r>
              <a:rPr lang="en">
                <a:solidFill>
                  <a:srgbClr val="D9D9D9"/>
                </a:solidFill>
              </a:rPr>
              <a:t>plants</a:t>
            </a:r>
            <a:r>
              <a:rPr lang="en">
                <a:solidFill>
                  <a:srgbClr val="D9D9D9"/>
                </a:solidFill>
              </a:rPr>
              <a:t> </a:t>
            </a:r>
            <a:r>
              <a:rPr lang="en">
                <a:solidFill>
                  <a:srgbClr val="D9D9D9"/>
                </a:solidFill>
              </a:rPr>
              <a:t>and</a:t>
            </a:r>
            <a:r>
              <a:rPr lang="en">
                <a:solidFill>
                  <a:srgbClr val="D9D9D9"/>
                </a:solidFill>
              </a:rPr>
              <a:t> other species will be able to keep up with the warming Earth. (insert 52.7)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653" y="6"/>
            <a:ext cx="677965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72100" y="465075"/>
            <a:ext cx="8871900" cy="83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Climate Change (continued)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61325" y="968050"/>
            <a:ext cx="8871900" cy="3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Changes in the distribution of species are evident in groups of terrestrial, marine and freshwater organisms. (Figure 52.8)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The observation that many species are on the move during climate change illustrates the importance of climate in determining species distributions.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037" y="0"/>
            <a:ext cx="556792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51475" y="133475"/>
            <a:ext cx="8927700" cy="533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300"/>
              <a:t>The most influential factor on the distribution of organisms is </a:t>
            </a:r>
            <a:r>
              <a:rPr lang="en" sz="2300">
                <a:solidFill>
                  <a:schemeClr val="accent4"/>
                </a:solidFill>
              </a:rPr>
              <a:t>climate, </a:t>
            </a:r>
            <a:r>
              <a:rPr lang="en" sz="2300"/>
              <a:t>the long-term, prevailing weather conditions in a given area.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rPr lang="en" sz="2300"/>
              <a:t>Important Components of Climate: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-Temperature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-Precipitation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-Sunlight 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-Wind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rPr lang="en" sz="2300"/>
              <a:t>Two Different Scales of Climate Patterns: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</a:t>
            </a:r>
            <a:r>
              <a:rPr lang="en" sz="2300">
                <a:solidFill>
                  <a:schemeClr val="accent4"/>
                </a:solidFill>
              </a:rPr>
              <a:t>Macroclimate</a:t>
            </a:r>
            <a:r>
              <a:rPr lang="en" sz="2300"/>
              <a:t>: patterns on the global, regional and landscape level. </a:t>
            </a:r>
          </a:p>
          <a:p>
            <a:pPr lvl="0">
              <a:spcBef>
                <a:spcPts val="0"/>
              </a:spcBef>
              <a:buNone/>
            </a:pPr>
            <a:r>
              <a:rPr lang="en" sz="2300"/>
              <a:t>-</a:t>
            </a:r>
            <a:r>
              <a:rPr lang="en" sz="2300">
                <a:solidFill>
                  <a:schemeClr val="accent4"/>
                </a:solidFill>
              </a:rPr>
              <a:t>Microclimate</a:t>
            </a:r>
            <a:r>
              <a:rPr lang="en" sz="2300"/>
              <a:t>: fine, localized patterns.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62500" y="3185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Climate Patterns </a:t>
            </a:r>
          </a:p>
        </p:txBody>
      </p:sp>
      <p:sp>
        <p:nvSpPr>
          <p:cNvPr id="98" name="Shape 98"/>
          <p:cNvSpPr txBox="1"/>
          <p:nvPr>
            <p:ph idx="4294967295" type="subTitle"/>
          </p:nvPr>
        </p:nvSpPr>
        <p:spPr>
          <a:xfrm>
            <a:off x="362500" y="1119474"/>
            <a:ext cx="8327700" cy="390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Global climate patterns are determined by solar energy and Earth’s movement of space.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The sun warms the atmosphere, land and water establishing the temperature variations, cycles of air and water movement and evaporation of water, which cause dramatic latitudinal variations in climate.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Regional and Local Effects on Climate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Climate patterns can be modified by many factors including seasonal variation, large bodies of water, and mountain ranges.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Seasonality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Earth’s tilted axis and passage around the sun cause strong seasonal cycles. (Figure 52.4)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Besides the changing cycles in day length, solar radiation and temperature, the change in the angle of the sun affects local environments.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Also, seasonal changes in wind patterns alter ocean currents, sometimes causing old water to rise from </a:t>
            </a:r>
            <a:r>
              <a:rPr lang="en" sz="2000"/>
              <a:t>deep</a:t>
            </a:r>
            <a:r>
              <a:rPr lang="en" sz="2000"/>
              <a:t> </a:t>
            </a:r>
            <a:r>
              <a:rPr lang="en" sz="2000"/>
              <a:t>ocean</a:t>
            </a:r>
            <a:r>
              <a:rPr lang="en" sz="2000"/>
              <a:t> layers.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490537"/>
            <a:ext cx="714375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Bodies of Water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Ocean currents influence climate along the coasts of continents by heating or </a:t>
            </a:r>
            <a:r>
              <a:rPr lang="en" sz="2400"/>
              <a:t>cooling</a:t>
            </a:r>
            <a:r>
              <a:rPr lang="en" sz="2400"/>
              <a:t> overlaying air masses. (52.5)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Because of the high specific heat of water, oceans and larger lakes tend to moderate the climate of the land nearby.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45" y="262299"/>
            <a:ext cx="8513724" cy="48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Mountain influence air flow over land.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When warm, moist air approaches a mountain, the air rises and cools, releasing moisture on the windward side of the mountain. (FIgure 52.6)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Mountains also affect the amount of sunlight that reaches an area and thus controls the temperature and rainfall. 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These physical differences also influence species. </a:t>
            </a:r>
          </a:p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Mountains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