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embeddedFontLst>
    <p:embeddedFont>
      <p:font typeface="Playfair Display"/>
      <p:regular r:id="rId29"/>
      <p:bold r:id="rId30"/>
      <p:italic r:id="rId31"/>
      <p:boldItalic r:id="rId32"/>
    </p:embeddedFont>
    <p:embeddedFont>
      <p:font typeface="Montserrat"/>
      <p:regular r:id="rId33"/>
      <p:bold r:id="rId34"/>
      <p:italic r:id="rId35"/>
      <p:boldItalic r:id="rId36"/>
    </p:embeddedFont>
    <p:embeddedFont>
      <p:font typeface="Oswald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layfairDisplay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layfairDisplay-italic.fntdata"/><Relationship Id="rId30" Type="http://schemas.openxmlformats.org/officeDocument/2006/relationships/font" Target="fonts/PlayfairDisplay-bold.fntdata"/><Relationship Id="rId11" Type="http://schemas.openxmlformats.org/officeDocument/2006/relationships/slide" Target="slides/slide7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32" Type="http://schemas.openxmlformats.org/officeDocument/2006/relationships/font" Target="fonts/PlayfairDisplay-boldItalic.fntdata"/><Relationship Id="rId13" Type="http://schemas.openxmlformats.org/officeDocument/2006/relationships/slide" Target="slides/slide9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-bold.fntdata"/><Relationship Id="rId15" Type="http://schemas.openxmlformats.org/officeDocument/2006/relationships/slide" Target="slides/slide11.xml"/><Relationship Id="rId37" Type="http://schemas.openxmlformats.org/officeDocument/2006/relationships/font" Target="fonts/Oswald-regular.fntdata"/><Relationship Id="rId14" Type="http://schemas.openxmlformats.org/officeDocument/2006/relationships/slide" Target="slides/slide10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Oswald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512700" y="0"/>
            <a:ext cx="8118600" cy="4105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800"/>
              <a:t>The Exponential model describes </a:t>
            </a:r>
            <a:r>
              <a:rPr lang="en" sz="5800"/>
              <a:t>population growth in an idealized, unlimited environment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512700" y="4105682"/>
            <a:ext cx="8118600" cy="787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 Madison Johnstone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Formula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017725"/>
            <a:ext cx="8520600" cy="412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200"/>
              <a:t>Now we can revise the population growth equation again, this time using per capita birth and death rates rather than the numbers of births and deaths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Delta N / </a:t>
            </a:r>
            <a:r>
              <a:rPr lang="en"/>
              <a:t>Delta</a:t>
            </a:r>
            <a:r>
              <a:rPr lang="en"/>
              <a:t> t = bN -mN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One final </a:t>
            </a:r>
            <a:r>
              <a:rPr lang="en"/>
              <a:t>supplication is in order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617100"/>
            <a:ext cx="8090100" cy="3909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>
                <a:solidFill>
                  <a:schemeClr val="lt1"/>
                </a:solidFill>
              </a:rPr>
              <a:t>Population ecologists are most interested in the difference between per capita birth rate and the per capita death rate. This difference is the per capita rate of increase.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 = b -m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994597" y="484500"/>
            <a:ext cx="7737900" cy="41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400"/>
              <a:t>The value of r indicates whether a given population is growing or declining. Zero population growth occurs when the per capita birth and death rates are equal (r = 0).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904357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900"/>
              <a:t>Births and deaths still occur in such a population, but they balance each other exactly.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1525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>
            <p:ph idx="1" type="body"/>
          </p:nvPr>
        </p:nvSpPr>
        <p:spPr>
          <a:xfrm>
            <a:off x="230175" y="-8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900">
                <a:highlight>
                  <a:srgbClr val="FFFFFF"/>
                </a:highlight>
              </a:rPr>
              <a:t>Using the per capita rate of increase, we can now rewrite the equation for population size as...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9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Delta N / Delta t = rN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>
            <p:ph idx="1" type="body"/>
          </p:nvPr>
        </p:nvSpPr>
        <p:spPr>
          <a:xfrm>
            <a:off x="311700" y="1248906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400">
                <a:highlight>
                  <a:srgbClr val="FFFFFF"/>
                </a:highlight>
              </a:rPr>
              <a:t>However, most ecologists prefer to use differential calculus to express population growth instantaneously, as growth rate particular instant of time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44250" y="1403850"/>
            <a:ext cx="8455500" cy="340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dN / dt = r inst N</a:t>
            </a:r>
          </a:p>
          <a:p>
            <a:pPr lvl="0" rtl="0">
              <a:spcBef>
                <a:spcPts val="0"/>
              </a:spcBef>
              <a:buNone/>
            </a:pPr>
            <a:r>
              <a:rPr b="0" lang="en" sz="4000">
                <a:solidFill>
                  <a:srgbClr val="000000"/>
                </a:solidFill>
                <a:highlight>
                  <a:srgbClr val="3C78D8"/>
                </a:highlight>
                <a:latin typeface="Arial"/>
                <a:ea typeface="Arial"/>
                <a:cs typeface="Arial"/>
                <a:sym typeface="Arial"/>
              </a:rPr>
              <a:t>r inst is the instantaneous per capita rate of increase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>
            <p:ph type="title"/>
          </p:nvPr>
        </p:nvSpPr>
        <p:spPr>
          <a:xfrm>
            <a:off x="50" y="-175"/>
            <a:ext cx="9144000" cy="5143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500"/>
              <a:t>Unlimited growth does not occur for long in nature, studying nature in an ideal, unlimited </a:t>
            </a:r>
            <a:r>
              <a:rPr lang="en" sz="4500"/>
              <a:t>environment reveals how fast a population can grow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9915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400"/>
              <a:t>Exponential Growth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311700" y="572700"/>
            <a:ext cx="5261100" cy="426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300">
                <a:solidFill>
                  <a:srgbClr val="FFFFFF"/>
                </a:solidFill>
              </a:rPr>
              <a:t>Under conditions of access to abundant food and are free to reproduce at their capacity, this is called exponential population growth, or geometric population growth.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size of a </a:t>
            </a:r>
            <a:r>
              <a:rPr lang="en"/>
              <a:t>population that is growing exponentially increases at a constant rate, resulting in a j-shaped growth curve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100"/>
              <a:t>Under these conditions the per capita rate of increase may assume the maximum rate for the species, </a:t>
            </a:r>
          </a:p>
          <a:p>
            <a:pPr lvl="0">
              <a:spcBef>
                <a:spcPts val="0"/>
              </a:spcBef>
              <a:buNone/>
            </a:pPr>
            <a:r>
              <a:rPr lang="en" sz="4100"/>
              <a:t>r max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dN / dt = r maxN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622850" y="272772"/>
            <a:ext cx="8520600" cy="64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 of an exponential function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850" y="914474"/>
            <a:ext cx="7974499" cy="422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0" y="436350"/>
            <a:ext cx="9144000" cy="427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5100"/>
              <a:t>Change in 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5100"/>
              <a:t>Population = Births + immigrants entering 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5100"/>
              <a:t>population - deaths -</a:t>
            </a:r>
          </a:p>
          <a:p>
            <a:pPr lvl="0" algn="l">
              <a:spcBef>
                <a:spcPts val="0"/>
              </a:spcBef>
              <a:buNone/>
            </a:pPr>
            <a:r>
              <a:rPr lang="en" sz="5100"/>
              <a:t>emigrants leaving population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265500" y="1439483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 Capita Rate of Increase Formula </a:t>
            </a:r>
          </a:p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4310700" y="724200"/>
            <a:ext cx="3837000" cy="4059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None/>
            </a:pPr>
            <a:r>
              <a:rPr lang="en"/>
              <a:t>N represents population size </a:t>
            </a:r>
          </a:p>
          <a:p>
            <a:pPr indent="-228600" lvl="0" marL="457200">
              <a:spcBef>
                <a:spcPts val="0"/>
              </a:spcBef>
              <a:buNone/>
            </a:pPr>
            <a:r>
              <a:rPr lang="en"/>
              <a:t>t </a:t>
            </a:r>
            <a:r>
              <a:rPr lang="en"/>
              <a:t>represents</a:t>
            </a:r>
            <a:r>
              <a:rPr lang="en"/>
              <a:t> time</a:t>
            </a:r>
          </a:p>
          <a:p>
            <a:pPr indent="-228600" lvl="0" marL="457200">
              <a:spcBef>
                <a:spcPts val="0"/>
              </a:spcBef>
              <a:buNone/>
            </a:pPr>
            <a:r>
              <a:rPr lang="en"/>
              <a:t>Delta N is the change in population size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Delta t is the time interval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 is the number of </a:t>
            </a:r>
            <a:r>
              <a:rPr lang="en"/>
              <a:t>births in the population during the time interval </a:t>
            </a:r>
          </a:p>
          <a:p>
            <a:pPr indent="-228600" lvl="0" marL="457200">
              <a:spcBef>
                <a:spcPts val="0"/>
              </a:spcBef>
              <a:buNone/>
            </a:pPr>
            <a:r>
              <a:rPr lang="en"/>
              <a:t>D is the number of deaths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914400" y="1398899"/>
            <a:ext cx="7315200" cy="23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5400"/>
              <a:t>Delta N / Delta t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5400"/>
              <a:t>=B - 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44246" y="1140529"/>
            <a:ext cx="8455500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Example: B=bN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B=0.034 x 500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B=17 per year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90250" y="526350"/>
            <a:ext cx="71430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Calculating the expected number of deaths per unit time in a population of any size...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2486402" y="1440232"/>
            <a:ext cx="4028700" cy="321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000"/>
              <a:t>m=mortality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4000"/>
              <a:t>D=mN</a:t>
            </a:r>
          </a:p>
        </p:txBody>
      </p:sp>
      <p:sp>
        <p:nvSpPr>
          <p:cNvPr id="98" name="Shape 98"/>
          <p:cNvSpPr txBox="1"/>
          <p:nvPr>
            <p:ph type="title"/>
          </p:nvPr>
        </p:nvSpPr>
        <p:spPr>
          <a:xfrm>
            <a:off x="3594750" y="318050"/>
            <a:ext cx="1812000" cy="57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Formula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1066800" y="152400"/>
            <a:ext cx="7315200" cy="17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/>
              <a:t>If m=0.016 per year, we would expect 16 deaths per year in a population of 1,000 individuals.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