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4800"/>
              <a:t>Chapter 53.3: The Logistic Model and Carrying Capacity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50442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 Mike Fritz (sorry in advance)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4294967295" type="title"/>
          </p:nvPr>
        </p:nvSpPr>
        <p:spPr>
          <a:xfrm>
            <a:off x="535775" y="712150"/>
            <a:ext cx="5197199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Exponential Growth</a:t>
            </a:r>
            <a:r>
              <a:rPr lang="en" sz="3600">
                <a:solidFill>
                  <a:schemeClr val="dk1"/>
                </a:solidFill>
              </a:rPr>
              <a:t>idea</a:t>
            </a:r>
          </a:p>
        </p:txBody>
      </p:sp>
      <p:sp>
        <p:nvSpPr>
          <p:cNvPr id="65" name="Shape 65"/>
          <p:cNvSpPr txBox="1"/>
          <p:nvPr>
            <p:ph idx="4294967295" type="title"/>
          </p:nvPr>
        </p:nvSpPr>
        <p:spPr>
          <a:xfrm>
            <a:off x="535775" y="1480150"/>
            <a:ext cx="5197199" cy="306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In any population, exponential growth can’t be maintained for a long period of time. Hence why the exponential growth formula shows the growth rate under ideal conditions. The formula is: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=</a:t>
            </a:r>
            <a:r>
              <a:rPr lang="en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r</a:t>
            </a:r>
            <a:r>
              <a:rPr lang="en" sz="18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N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– </a:t>
            </a:r>
            <a:r>
              <a:rPr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is the </a:t>
            </a:r>
            <a:r>
              <a:rPr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growth rate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of the population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– </a:t>
            </a:r>
            <a:r>
              <a:rPr lang="en" sz="18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N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is the </a:t>
            </a:r>
            <a:r>
              <a:rPr lang="en" sz="18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population size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– </a:t>
            </a:r>
            <a:r>
              <a:rPr lang="en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r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is the </a:t>
            </a:r>
            <a:r>
              <a:rPr lang="en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per capita rate of increase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974" y="2383600"/>
            <a:ext cx="3106224" cy="24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600">
              <a:solidFill>
                <a:schemeClr val="accent5"/>
              </a:solidFill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Life History Traits and the Logistic Model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Life history traits that are favored by natural selection can vary in population density and environmental conditions.</a:t>
            </a:r>
          </a:p>
          <a:p>
            <a:pPr indent="-3937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1" lang="en" sz="26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K-selection</a:t>
            </a:r>
            <a:r>
              <a:rPr lang="en" sz="2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or</a:t>
            </a:r>
            <a:r>
              <a:rPr lang="en" sz="2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26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density-dependent selection</a:t>
            </a:r>
            <a:r>
              <a:rPr lang="en" sz="2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selects for the life history traits that are sensitive to population density</a:t>
            </a:r>
          </a:p>
          <a:p>
            <a:pPr indent="-3937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600" u="sng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R-selection</a:t>
            </a:r>
            <a:r>
              <a:rPr lang="en" sz="2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or</a:t>
            </a:r>
            <a:r>
              <a:rPr lang="en" sz="2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600" u="sng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density-independent selection</a:t>
            </a:r>
            <a:r>
              <a:rPr lang="en" sz="2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selects for the life history traits that maximize reproduction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19 at 11.46.25 PM.png" id="76" name="Shape 76"/>
          <p:cNvPicPr preferRelativeResize="0"/>
          <p:nvPr/>
        </p:nvPicPr>
        <p:blipFill rotWithShape="1">
          <a:blip r:embed="rId3">
            <a:alphaModFix/>
          </a:blip>
          <a:srcRect b="0" l="26143" r="26148" t="0"/>
          <a:stretch/>
        </p:blipFill>
        <p:spPr>
          <a:xfrm>
            <a:off x="0" y="0"/>
            <a:ext cx="4567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idx="1" type="body"/>
          </p:nvPr>
        </p:nvSpPr>
        <p:spPr>
          <a:xfrm>
            <a:off x="4567200" y="0"/>
            <a:ext cx="45672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There are many methods of population control, such as:</a:t>
            </a:r>
          </a:p>
          <a:p>
            <a:pPr indent="-419100" lvl="0" marL="457200" rtl="0"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Predation</a:t>
            </a:r>
          </a:p>
          <a:p>
            <a:pPr indent="-419100" lvl="0" marL="457200" rtl="0"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Territorial Competition</a:t>
            </a:r>
          </a:p>
          <a:p>
            <a:pPr indent="-419100" lvl="0" marL="457200" rtl="0"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Disease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750" y="0"/>
            <a:ext cx="2730250" cy="187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3750" y="1811921"/>
            <a:ext cx="2730249" cy="1820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3750" y="3323324"/>
            <a:ext cx="2730250" cy="18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8455875" y="1870225"/>
            <a:ext cx="8280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Me too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653150" y="-198300"/>
            <a:ext cx="63564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Populations fluctuate in density with regularity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Boom-and-bust cycles:</a:t>
            </a: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rapid growth then falling back to a minimal level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–Food shortages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–Predator-prey interactions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024" y="2378475"/>
            <a:ext cx="3533974" cy="27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6"/>
            <a:ext cx="4254600" cy="481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9" name="Shape 9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5999" y="147300"/>
            <a:ext cx="2071999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855550" y="687397"/>
            <a:ext cx="3432899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To Review:</a:t>
            </a:r>
          </a:p>
        </p:txBody>
      </p:sp>
      <p:sp>
        <p:nvSpPr>
          <p:cNvPr id="101" name="Shape 101"/>
          <p:cNvSpPr txBox="1"/>
          <p:nvPr>
            <p:ph idx="4294967295" type="body"/>
          </p:nvPr>
        </p:nvSpPr>
        <p:spPr>
          <a:xfrm>
            <a:off x="2855550" y="1377475"/>
            <a:ext cx="3432899" cy="33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  <a:buFont typeface="Raleway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Use the exponential growth formula, G=rN, to determine the growth of a population under ideal conditions. </a:t>
            </a:r>
          </a:p>
          <a:p>
            <a:pPr indent="-304800" lvl="0" marL="457200" rtl="0">
              <a:spcBef>
                <a:spcPts val="0"/>
              </a:spcBef>
              <a:buSzPct val="100000"/>
              <a:buFont typeface="Raleway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Life history traits vary based on population density and environmental conditions.</a:t>
            </a:r>
          </a:p>
          <a:p>
            <a:pPr indent="-304800" lvl="0" marL="457200" rtl="0">
              <a:spcBef>
                <a:spcPts val="0"/>
              </a:spcBef>
              <a:buSzPct val="100000"/>
              <a:buFont typeface="Raleway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Disease, territorial competition, and predation, etc. are natural methods of population control.</a:t>
            </a:r>
          </a:p>
          <a:p>
            <a:pPr indent="-304800" lvl="0" marL="457200" rtl="0">
              <a:spcBef>
                <a:spcPts val="0"/>
              </a:spcBef>
              <a:buSzPct val="100000"/>
              <a:buFont typeface="Raleway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Populations fluctuate based boom-and-bust cycles like food shortages and predator-prey interactions.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83100" y="712150"/>
            <a:ext cx="8620500" cy="101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people are saying</a:t>
            </a:r>
          </a:p>
        </p:txBody>
      </p:sp>
      <p:sp>
        <p:nvSpPr>
          <p:cNvPr id="107" name="Shape 107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x="6125275" y="2061900"/>
            <a:ext cx="2481599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DEAR GOD WHY AM I LIKE THIS</a:t>
            </a:r>
            <a:r>
              <a:rPr lang="en" sz="2100"/>
              <a:t> 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 at 3:46 about to finish this presentation</a:t>
            </a: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447975" y="2061900"/>
            <a:ext cx="2481599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PLEASE SEND HELP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 at 10:55 doing this presentation</a:t>
            </a: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3286625" y="2061900"/>
            <a:ext cx="2481599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Cash me ousside then, howbow dah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 at 12:03 still doing this presentation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83100" y="4654975"/>
            <a:ext cx="6244199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6"/>
            <a:ext cx="4254600" cy="481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19" name="Shape 11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5999" y="147300"/>
            <a:ext cx="2071999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855550" y="687397"/>
            <a:ext cx="3432899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Good luck!</a:t>
            </a:r>
          </a:p>
        </p:txBody>
      </p:sp>
      <p:sp>
        <p:nvSpPr>
          <p:cNvPr id="121" name="Shape 121"/>
          <p:cNvSpPr txBox="1"/>
          <p:nvPr>
            <p:ph idx="4294967295" type="body"/>
          </p:nvPr>
        </p:nvSpPr>
        <p:spPr>
          <a:xfrm>
            <a:off x="2855550" y="1377474"/>
            <a:ext cx="3432900" cy="223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 hope you understand growth models and carrying capacity a little bit better after this garbage presentation. Lord knows there’s like, millions of other people who could’ve explained this a whole lot better than I did. In the word of the queen herself: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“I wish you success”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-Mrs. Pegg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855550" y="3615475"/>
            <a:ext cx="34329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Source: http://learning.hccs.edu/faculty/victor.wong/biology-1407-powerpoints/chapter-53-population-ecology/view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