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9.png"/><Relationship Id="rId4" Type="http://schemas.openxmlformats.org/officeDocument/2006/relationships/image" Target="../media/image0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7.png"/><Relationship Id="rId4" Type="http://schemas.openxmlformats.org/officeDocument/2006/relationships/image" Target="../media/image03.png"/><Relationship Id="rId5" Type="http://schemas.openxmlformats.org/officeDocument/2006/relationships/image" Target="../media/image0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5.png"/><Relationship Id="rId4" Type="http://schemas.openxmlformats.org/officeDocument/2006/relationships/image" Target="../media/image0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age result for savannah background"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4300"/>
            <a:ext cx="9143999" cy="53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 txBox="1"/>
          <p:nvPr/>
        </p:nvSpPr>
        <p:spPr>
          <a:xfrm>
            <a:off x="917830" y="214910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53.3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7472650" y="142421"/>
            <a:ext cx="1009800" cy="10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53.3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311691" y="242927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4300"/>
              <a:t>The Logistic Growth Model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2512650" y="-19250"/>
            <a:ext cx="4118700" cy="7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200"/>
              <a:t>The Logistic Model in use 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914400" y="2158713"/>
            <a:ext cx="7315200" cy="12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000">
                <a:solidFill>
                  <a:srgbClr val="FFFFFF"/>
                </a:solidFill>
              </a:rPr>
              <a:t>Helps with Conservation Biology </a:t>
            </a:r>
          </a:p>
          <a:p>
            <a:pPr indent="-355600" lvl="0" marL="45720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000">
                <a:solidFill>
                  <a:srgbClr val="FFFFFF"/>
                </a:solidFill>
              </a:rPr>
              <a:t>Helps “ estimate sustainable harvest rates for wildlife population” 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917825" y="2149099"/>
            <a:ext cx="7315200" cy="125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 txBox="1"/>
          <p:nvPr/>
        </p:nvSpPr>
        <p:spPr>
          <a:xfrm>
            <a:off x="0" y="4780351"/>
            <a:ext cx="7315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500"/>
              <a:t>Source: Biology Textbook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50027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/>
        </p:nvSpPr>
        <p:spPr>
          <a:xfrm>
            <a:off x="914400" y="291707"/>
            <a:ext cx="73152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283126" y="94897"/>
            <a:ext cx="8339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600"/>
              <a:t>Background: Exponent</a:t>
            </a:r>
            <a:r>
              <a:rPr b="1" lang="en" sz="2600"/>
              <a:t>ial Growth Model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83125" y="1055700"/>
            <a:ext cx="4455300" cy="37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</a:rPr>
              <a:t>In the </a:t>
            </a:r>
            <a:r>
              <a:rPr b="1" lang="en" sz="2000">
                <a:solidFill>
                  <a:srgbClr val="FFFFFF"/>
                </a:solidFill>
              </a:rPr>
              <a:t>Exponential Growth Model, it is assumed that resources are unlimited.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</a:rPr>
              <a:t>Resulting in a constant growth of population. 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b="1" sz="20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</a:rPr>
              <a:t>Carrying capacity</a:t>
            </a:r>
          </a:p>
        </p:txBody>
      </p:sp>
      <p:pic>
        <p:nvPicPr>
          <p:cNvPr id="68" name="Shape 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318" y="1055700"/>
            <a:ext cx="3491174" cy="2717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258" y="1292825"/>
            <a:ext cx="7620750" cy="3850674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5" y="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Carrying capacity </a:t>
            </a:r>
          </a:p>
        </p:txBody>
      </p:sp>
      <p:sp>
        <p:nvSpPr>
          <p:cNvPr id="75" name="Shape 75"/>
          <p:cNvSpPr txBox="1"/>
          <p:nvPr/>
        </p:nvSpPr>
        <p:spPr>
          <a:xfrm rot="-423">
            <a:off x="254249" y="663902"/>
            <a:ext cx="73152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/>
              <a:t>The maximum population size that a particular environment can sustain</a:t>
            </a:r>
          </a:p>
        </p:txBody>
      </p:sp>
      <p:sp>
        <p:nvSpPr>
          <p:cNvPr id="76" name="Shape 76"/>
          <p:cNvSpPr txBox="1"/>
          <p:nvPr/>
        </p:nvSpPr>
        <p:spPr>
          <a:xfrm>
            <a:off x="254250" y="1092091"/>
            <a:ext cx="2488200" cy="14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 Few Limiting Factors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-Energy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Sh</a:t>
            </a:r>
            <a:r>
              <a:rPr lang="en"/>
              <a:t>elter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Nutrient Availability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- Water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/>
        </p:nvSpPr>
        <p:spPr>
          <a:xfrm>
            <a:off x="914399" y="2150225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 txBox="1"/>
          <p:nvPr/>
        </p:nvSpPr>
        <p:spPr>
          <a:xfrm>
            <a:off x="0" y="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000"/>
              <a:t>The </a:t>
            </a:r>
            <a:r>
              <a:rPr b="1" lang="en" sz="3000"/>
              <a:t>Logistic Growth Model</a:t>
            </a:r>
          </a:p>
        </p:txBody>
      </p:sp>
      <p:pic>
        <p:nvPicPr>
          <p:cNvPr id="84" name="Shape 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22" y="853505"/>
            <a:ext cx="2714074" cy="180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0025" y="2662718"/>
            <a:ext cx="3389575" cy="13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9438" y="993000"/>
            <a:ext cx="6021601" cy="41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 flipH="1" rot="-1028">
            <a:off x="431076" y="125601"/>
            <a:ext cx="60216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700"/>
              <a:t>Logistic Growth Model Formula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75803"/>
            <a:ext cx="3449447" cy="2591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362" y="152400"/>
            <a:ext cx="690952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 flipH="1">
            <a:off x="197550" y="197742"/>
            <a:ext cx="73152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</a:rPr>
              <a:t>Factors that affect the Logistic Model </a:t>
            </a:r>
          </a:p>
        </p:txBody>
      </p:sp>
      <p:sp>
        <p:nvSpPr>
          <p:cNvPr id="104" name="Shape 104"/>
          <p:cNvSpPr txBox="1"/>
          <p:nvPr/>
        </p:nvSpPr>
        <p:spPr>
          <a:xfrm flipH="1">
            <a:off x="197550" y="938346"/>
            <a:ext cx="7315200" cy="3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K=</a:t>
            </a:r>
            <a:r>
              <a:rPr lang="en" sz="2000">
                <a:solidFill>
                  <a:srgbClr val="FFFFFF"/>
                </a:solidFill>
              </a:rPr>
              <a:t> maximum sustainable population size </a:t>
            </a: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N= population size </a:t>
            </a: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b = per capita birth rate</a:t>
            </a: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m = per captia death rate </a:t>
            </a:r>
          </a:p>
          <a:p>
            <a:pPr lvl="0">
              <a:spcBef>
                <a:spcPts val="0"/>
              </a:spcBef>
              <a:buNone/>
            </a:pPr>
            <a:r>
              <a:rPr lang="en" sz="2000">
                <a:solidFill>
                  <a:srgbClr val="FFFFFF"/>
                </a:solidFill>
              </a:rPr>
              <a:t>r = per captia rate of increase 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●"/>
            </a:pPr>
            <a:r>
              <a:rPr lang="en" sz="2000">
                <a:solidFill>
                  <a:srgbClr val="FFFFFF"/>
                </a:solidFill>
              </a:rPr>
              <a:t>A decrease in b or an increase in m causes r to change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★"/>
            </a:pPr>
            <a:r>
              <a:rPr lang="en" sz="2000">
                <a:solidFill>
                  <a:srgbClr val="FFFFFF"/>
                </a:solidFill>
              </a:rPr>
              <a:t>The Best Size of Population : Intermediate </a:t>
            </a:r>
          </a:p>
          <a:p>
            <a:pPr indent="-355600" lvl="0" marL="457200" rtl="0">
              <a:spcBef>
                <a:spcPts val="0"/>
              </a:spcBef>
              <a:buClr>
                <a:srgbClr val="FFFFFF"/>
              </a:buClr>
              <a:buSzPct val="100000"/>
              <a:buChar char="★"/>
            </a:pPr>
            <a:r>
              <a:rPr lang="en" sz="2000">
                <a:solidFill>
                  <a:srgbClr val="FFFFFF"/>
                </a:solidFill>
              </a:rPr>
              <a:t>Not too many, not too little </a:t>
            </a:r>
          </a:p>
          <a:p>
            <a:pPr indent="-355600" lvl="0" marL="457200">
              <a:spcBef>
                <a:spcPts val="0"/>
              </a:spcBef>
              <a:buClr>
                <a:srgbClr val="FFFFFF"/>
              </a:buClr>
              <a:buSzPct val="100000"/>
              <a:buChar char="★"/>
            </a:pPr>
            <a:r>
              <a:rPr lang="en" sz="2000">
                <a:solidFill>
                  <a:srgbClr val="FFFFFF"/>
                </a:solidFill>
              </a:rPr>
              <a:t>Enough space/ re</a:t>
            </a:r>
            <a:r>
              <a:rPr lang="en" sz="2000">
                <a:solidFill>
                  <a:srgbClr val="FFFFFF"/>
                </a:solidFill>
              </a:rPr>
              <a:t>sources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1" y="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200"/>
              <a:t>Logistic Model V.S. Real Life 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5" y="317558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>
              <a:spcBef>
                <a:spcPts val="0"/>
              </a:spcBef>
              <a:buSzPct val="100000"/>
              <a:buChar char="●"/>
            </a:pPr>
            <a:r>
              <a:rPr lang="en" sz="1800"/>
              <a:t>Not all assumptions made by the model fit into real populations 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-4" y="4289995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>
              <a:spcBef>
                <a:spcPts val="0"/>
              </a:spcBef>
              <a:buSzPct val="100000"/>
              <a:buChar char="●"/>
            </a:pPr>
            <a:r>
              <a:rPr lang="en" sz="2000"/>
              <a:t>Assumption #1: “ All populations adjust instantaneously to growth and approach carrying capacity smoothly.” </a:t>
            </a:r>
          </a:p>
        </p:txBody>
      </p:sp>
      <p:sp>
        <p:nvSpPr>
          <p:cNvPr id="113" name="Shape 113"/>
          <p:cNvSpPr txBox="1"/>
          <p:nvPr/>
        </p:nvSpPr>
        <p:spPr>
          <a:xfrm>
            <a:off x="7315207" y="1171050"/>
            <a:ext cx="1828800" cy="22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False: Most populations have a decrease of some sort before they can adjust to a new situation.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5" y="2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200"/>
              <a:t>Logistic Model V.S. Real Life 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5" y="574798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/>
              <a:t>Assumption #2: “ Regardless of population density, each individual added to a population has the same effect on population growth rate.” 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0" y="1841242"/>
            <a:ext cx="73152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200"/>
              <a:t>Allee Effect by W.C. Allee 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0" y="2326350"/>
            <a:ext cx="2836500" cy="18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  <a:buChar char="●"/>
            </a:pPr>
            <a:r>
              <a:rPr lang="en" sz="2000"/>
              <a:t>Idea that individuals have a harder time surviving in small populations.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