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6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Relationship Id="rId4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0" y="-169449"/>
            <a:ext cx="8123100" cy="1826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Life History Traits are Products of Natural Selection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 Goetz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6224" y="1850450"/>
            <a:ext cx="3396200" cy="31720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510450" y="1850443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FFFFFF"/>
                </a:solidFill>
              </a:rPr>
              <a:t>53.4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24507" y="196333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exactly is a life history in this context?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510450" y="2034424"/>
            <a:ext cx="8123100" cy="2849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●"/>
            </a:pPr>
            <a:r>
              <a:rPr lang="en" sz="1900"/>
              <a:t>All species must trade-off between survival and </a:t>
            </a:r>
            <a:r>
              <a:rPr lang="en" sz="1900"/>
              <a:t>reproductive traits during the process of evolution.</a:t>
            </a:r>
          </a:p>
          <a:p>
            <a:pPr indent="-34925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●"/>
            </a:pPr>
            <a:r>
              <a:rPr lang="en" sz="1900"/>
              <a:t>The life history of an organism are the traits that affect its schedule of reproduction and survival.</a:t>
            </a:r>
          </a:p>
          <a:p>
            <a:pPr indent="-349250" lvl="1" marL="914400" rtl="0">
              <a:lnSpc>
                <a:spcPct val="100000"/>
              </a:lnSpc>
              <a:spcBef>
                <a:spcPts val="0"/>
              </a:spcBef>
              <a:buSzPct val="100000"/>
              <a:buChar char="○"/>
            </a:pPr>
            <a:r>
              <a:rPr lang="en" sz="1900"/>
              <a:t>Entails 3 main variables:</a:t>
            </a:r>
          </a:p>
          <a:p>
            <a:pPr indent="-349250" lvl="2" marL="1371600" rtl="0">
              <a:lnSpc>
                <a:spcPct val="100000"/>
              </a:lnSpc>
              <a:spcBef>
                <a:spcPts val="0"/>
              </a:spcBef>
              <a:buSzPct val="100000"/>
              <a:buChar char="■"/>
            </a:pPr>
            <a:r>
              <a:rPr lang="en" sz="1900"/>
              <a:t>When reproduction begins</a:t>
            </a:r>
          </a:p>
          <a:p>
            <a:pPr indent="-349250" lvl="2" marL="1371600" rtl="0">
              <a:lnSpc>
                <a:spcPct val="100000"/>
              </a:lnSpc>
              <a:spcBef>
                <a:spcPts val="0"/>
              </a:spcBef>
              <a:buSzPct val="100000"/>
              <a:buChar char="■"/>
            </a:pPr>
            <a:r>
              <a:rPr lang="en" sz="1900"/>
              <a:t>How often the organism reproduces</a:t>
            </a:r>
          </a:p>
          <a:p>
            <a:pPr indent="-349250" lvl="2" marL="1371600" rtl="0">
              <a:lnSpc>
                <a:spcPct val="100000"/>
              </a:lnSpc>
              <a:spcBef>
                <a:spcPts val="0"/>
              </a:spcBef>
              <a:buSzPct val="100000"/>
              <a:buChar char="■"/>
            </a:pPr>
            <a:r>
              <a:rPr lang="en" sz="1900"/>
              <a:t>How many offspring are produced per reproductive cycle</a:t>
            </a:r>
          </a:p>
          <a:p>
            <a:pPr indent="-349250" lvl="0" marL="457200">
              <a:lnSpc>
                <a:spcPct val="100000"/>
              </a:lnSpc>
              <a:spcBef>
                <a:spcPts val="0"/>
              </a:spcBef>
              <a:buSzPct val="100000"/>
              <a:buChar char="●"/>
            </a:pPr>
            <a:r>
              <a:rPr lang="en" sz="1900"/>
              <a:t>These traits occur involuntarily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88350" y="153129"/>
            <a:ext cx="8367300" cy="93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Semelparity vs. Iteroparity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88350" y="1099146"/>
            <a:ext cx="3970500" cy="35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  <a:buChar char="●"/>
            </a:pPr>
            <a:r>
              <a:rPr lang="en" sz="1700"/>
              <a:t>Reproduction in which an organism produces all of its offspring in a single event.</a:t>
            </a:r>
          </a:p>
          <a:p>
            <a:pPr indent="-336550" lvl="1" marL="914400" rtl="0">
              <a:spcBef>
                <a:spcPts val="0"/>
              </a:spcBef>
              <a:buSzPct val="100000"/>
              <a:buChar char="○"/>
            </a:pPr>
            <a:r>
              <a:rPr lang="en" sz="1700"/>
              <a:t>Big-bang reproduction </a:t>
            </a:r>
          </a:p>
          <a:p>
            <a:pPr indent="-336550" lvl="0" marL="457200" rtl="0">
              <a:spcBef>
                <a:spcPts val="0"/>
              </a:spcBef>
              <a:buSzPct val="100000"/>
              <a:buChar char="●"/>
            </a:pPr>
            <a:r>
              <a:rPr lang="en" sz="1700"/>
              <a:t>Example: agave plants </a:t>
            </a:r>
          </a:p>
          <a:p>
            <a:pPr indent="-336550" lvl="1" marL="914400">
              <a:spcBef>
                <a:spcPts val="0"/>
              </a:spcBef>
              <a:buSzPct val="100000"/>
              <a:buChar char="○"/>
            </a:pPr>
            <a:r>
              <a:rPr lang="en" sz="1700"/>
              <a:t>Agaves grow for years in arid climates until there is an unusually wet year, when it will send up a large flowering stalk that produces seeds, and then dies.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878114" y="1400038"/>
            <a:ext cx="39705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700">
                <a:solidFill>
                  <a:srgbClr val="FFFFFF"/>
                </a:solidFill>
              </a:rPr>
              <a:t>Reproduction in which adults produce offspring over many years.</a:t>
            </a:r>
          </a:p>
          <a:p>
            <a:pPr indent="-33655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○"/>
            </a:pPr>
            <a:r>
              <a:rPr lang="en" sz="1700">
                <a:solidFill>
                  <a:srgbClr val="FFFFFF"/>
                </a:solidFill>
              </a:rPr>
              <a:t>Repeated reproduction </a:t>
            </a:r>
          </a:p>
          <a:p>
            <a:pPr indent="-33655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700">
                <a:solidFill>
                  <a:srgbClr val="FFFFFF"/>
                </a:solidFill>
              </a:rPr>
              <a:t>Example: lizards</a:t>
            </a:r>
          </a:p>
          <a:p>
            <a:pPr indent="-336550" lvl="1" marL="914400">
              <a:spcBef>
                <a:spcPts val="0"/>
              </a:spcBef>
              <a:buClr>
                <a:srgbClr val="FFFFFF"/>
              </a:buClr>
              <a:buSzPct val="100000"/>
              <a:buChar char="○"/>
            </a:pPr>
            <a:r>
              <a:rPr lang="en" sz="1700">
                <a:solidFill>
                  <a:srgbClr val="FFFFFF"/>
                </a:solidFill>
              </a:rPr>
              <a:t>Some lizards produce a few large, nutrient-containing eggs annually beginning in their second year of life.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149704"/>
            <a:ext cx="8520600" cy="84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an organism favor semelparity </a:t>
            </a:r>
            <a:r>
              <a:rPr lang="en"/>
              <a:t>and</a:t>
            </a:r>
            <a:r>
              <a:rPr lang="en"/>
              <a:t> iteroparity?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394579"/>
            <a:ext cx="8520600" cy="334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spcBef>
                <a:spcPts val="0"/>
              </a:spcBef>
              <a:buSzPct val="100000"/>
            </a:pPr>
            <a:r>
              <a:rPr lang="en" sz="1900"/>
              <a:t>An organism living in an </a:t>
            </a:r>
            <a:r>
              <a:rPr lang="en" sz="1900"/>
              <a:t>unpredictable environment will likely favor semelparity. The adult would be less likely to survive, so producing a large number of offspring will increase the possibility of at least a few survivors.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900"/>
          </a:p>
          <a:p>
            <a:pPr indent="-349250" lvl="0" marL="457200">
              <a:spcBef>
                <a:spcPts val="0"/>
              </a:spcBef>
              <a:buSzPct val="100000"/>
            </a:pPr>
            <a:r>
              <a:rPr lang="en" sz="1900"/>
              <a:t>Iteroparity may be favored in an environment where adults are more likely to survive and breed again, and where there is an increased competition for resources.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223452" cy="4550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5749" y="152400"/>
            <a:ext cx="4375848" cy="455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K-</a:t>
            </a:r>
            <a:r>
              <a:rPr lang="en"/>
              <a:t>selection and r-selection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Selection for traits that are sensitive to </a:t>
            </a:r>
            <a:r>
              <a:rPr lang="en"/>
              <a:t>population density and are favored at high densities is known as K-selection (density-dependent selection).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Example: mature trees growing in an old-growth forest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Selection for traits that maximize reproductive success in low density environments is called r-selection (density-independent selection).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Example: weeds growing in an abandoned agricultural field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K represents the carrying capacity of an environment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en"/>
              <a:t>r represents the per capita rate of increase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98839" y="241967"/>
            <a:ext cx="8013900" cy="1327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200"/>
              <a:t>In other words...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400" y="1333575"/>
            <a:ext cx="7328350" cy="326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197969" y="77658"/>
            <a:ext cx="8123100" cy="778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summation,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87502" y="771115"/>
            <a:ext cx="67038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Proxima Nova"/>
              <a:buChar char="●"/>
            </a:pPr>
            <a:r>
              <a:rPr lang="en"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Organisms evolve through the process of natural selection in ways that either improve traits relating to reproduction or survival. </a:t>
            </a: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Proxima Nova"/>
              <a:buChar char="●"/>
            </a:pPr>
            <a:r>
              <a:rPr lang="en"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Semelparity and iteroparity refer to the amount of offspring produced and the parental involvement. </a:t>
            </a: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Proxima Nova"/>
              <a:buChar char="●"/>
            </a:pPr>
            <a:r>
              <a:rPr lang="en"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K-selection denotes the selection for life history traits that are sensitive to population density.</a:t>
            </a:r>
          </a:p>
          <a:p>
            <a:pPr indent="-355600" lvl="0" marL="457200">
              <a:spcBef>
                <a:spcPts val="0"/>
              </a:spcBef>
              <a:buClr>
                <a:srgbClr val="FFFFFF"/>
              </a:buClr>
              <a:buSzPct val="100000"/>
              <a:buFont typeface="Proxima Nova"/>
              <a:buChar char="●"/>
            </a:pPr>
            <a:r>
              <a:rPr lang="en"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r-selection is the selection of life history traits that capitalize on reproductive success where there is low competition.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8400" y="3655275"/>
            <a:ext cx="5255600" cy="148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