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00FF089-AE2C-4609-A88F-79E370B15412}">
  <a:tblStyle styleId="{500FF089-AE2C-4609-A88F-79E370B15412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Population Ecology: 53.4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Chelsea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02" y="1849074"/>
            <a:ext cx="3957700" cy="295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r-selection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Occurs in environments in which population densities are well below its carrying capacity 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Individuals face little competition among each other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 Conditions are often found in disturbed habitats. 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For example, random weeds growing in a field.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325" y="3088300"/>
            <a:ext cx="1974103" cy="148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have k- and r-selections done?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 K- and r-selection represent two extremes in a range of actual life histories.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have helped ecologists propose alternative hypotheses of life history evolution.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Provided more thorough study of how factors such as disturbance, stress, and the frequency of opportunities for successful reproduction affect the evolution of life histories.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100" y="445025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68100" y="1114775"/>
            <a:ext cx="15381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THIS PHOTO HAS NOTHING TO DO WITH THIS SLIDESHOW, BUT IT WAS FUNNY</a:t>
            </a: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 History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b="1" lang="en" sz="2400">
                <a:solidFill>
                  <a:schemeClr val="accent5"/>
                </a:solidFill>
              </a:rPr>
              <a:t>Life history</a:t>
            </a:r>
            <a:r>
              <a:rPr lang="en" sz="2400">
                <a:solidFill>
                  <a:schemeClr val="accent5"/>
                </a:solidFill>
              </a:rPr>
              <a:t> - the traits that affect an organism’s schedule of reproduction and survival. 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400">
                <a:solidFill>
                  <a:schemeClr val="accent5"/>
                </a:solidFill>
              </a:rPr>
              <a:t>Life history has three variables: </a:t>
            </a:r>
          </a:p>
          <a:p>
            <a:pPr indent="-381000" lvl="1" marL="9144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>
                <a:solidFill>
                  <a:schemeClr val="accent1"/>
                </a:solidFill>
              </a:rPr>
              <a:t>When reproduction begins</a:t>
            </a:r>
          </a:p>
          <a:p>
            <a:pPr indent="-381000" lvl="1" marL="9144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>
                <a:solidFill>
                  <a:schemeClr val="accent1"/>
                </a:solidFill>
              </a:rPr>
              <a:t>How often the organism reproduces</a:t>
            </a:r>
          </a:p>
          <a:p>
            <a:pPr indent="-381000" lvl="1" marL="91440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400">
                <a:solidFill>
                  <a:schemeClr val="accent1"/>
                </a:solidFill>
              </a:rPr>
              <a:t>How often the organism reproduces, and the amount of offspring it produces.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311700" y="4375400"/>
            <a:ext cx="7598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Note: Organisms do not choose consciously when to reproduce or how many offspring to have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Evolution and Life History Diversity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>
                <a:solidFill>
                  <a:schemeClr val="accent4"/>
                </a:solidFill>
              </a:rPr>
              <a:t>Semelparity</a:t>
            </a:r>
            <a:r>
              <a:rPr lang="en">
                <a:solidFill>
                  <a:schemeClr val="accent5"/>
                </a:solidFill>
              </a:rPr>
              <a:t> and </a:t>
            </a:r>
            <a:r>
              <a:rPr lang="en">
                <a:solidFill>
                  <a:schemeClr val="dk1"/>
                </a:solidFill>
              </a:rPr>
              <a:t>Iteroparity</a:t>
            </a:r>
            <a:r>
              <a:rPr lang="en">
                <a:solidFill>
                  <a:schemeClr val="accent5"/>
                </a:solidFill>
              </a:rPr>
              <a:t> are two reproduction strategies: </a:t>
            </a:r>
          </a:p>
        </p:txBody>
      </p:sp>
      <p:graphicFrame>
        <p:nvGraphicFramePr>
          <p:cNvPr id="72" name="Shape 72"/>
          <p:cNvGraphicFramePr/>
          <p:nvPr/>
        </p:nvGraphicFramePr>
        <p:xfrm>
          <a:off x="952500" y="200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{500FF089-AE2C-4609-A88F-79E370B15412}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</a:t>
                      </a:r>
                      <a:r>
                        <a:rPr lang="en" sz="240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emelparity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teroparity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-330200" lvl="0" marL="457200" rtl="0" algn="ctr">
                        <a:spcBef>
                          <a:spcPts val="0"/>
                        </a:spcBef>
                        <a:buClr>
                          <a:schemeClr val="accent4"/>
                        </a:buClr>
                        <a:buSzPct val="100000"/>
                        <a:buFont typeface="Proxima Nova"/>
                        <a:buChar char="●"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 “one-shot” pattern of big-bang reproduction. Semel means “once” in Latin.</a:t>
                      </a:r>
                    </a:p>
                    <a:p>
                      <a:pPr indent="-330200" lvl="0" marL="457200" rtl="0" algn="ctr">
                        <a:spcBef>
                          <a:spcPts val="0"/>
                        </a:spcBef>
                        <a:buClr>
                          <a:schemeClr val="accent4"/>
                        </a:buClr>
                        <a:buSzPct val="100000"/>
                        <a:buFont typeface="Proxima Nova"/>
                        <a:buChar char="●"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 example of semelparity is a salmon, which migrates and produces thousands of eggs in a single reproductive opportunity before it dies.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30200" lvl="0" marL="45720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Proxima Nova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Defined as repeated reproduction. An organism produces a few large offspring every time they reproduce.</a:t>
                      </a:r>
                    </a:p>
                    <a:p>
                      <a:pPr indent="-330200" lvl="0" marL="45720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Proxima Nova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 example of iteroparity is a lizard. They produce only a few large eggs in the second year of their life.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34965">
            <a:off x="112774" y="4105125"/>
            <a:ext cx="139356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0850" y="2372193"/>
            <a:ext cx="1034825" cy="21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What factors contribute to the evolution of semelparity vs. iteroparity?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Two Factors: </a:t>
            </a:r>
          </a:p>
          <a:p>
            <a:pPr indent="-342900" lvl="1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>
                <a:solidFill>
                  <a:schemeClr val="accent5"/>
                </a:solidFill>
              </a:rPr>
              <a:t>The survival rate of the offspring </a:t>
            </a:r>
          </a:p>
          <a:p>
            <a:pPr indent="-342900" lvl="1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>
                <a:solidFill>
                  <a:schemeClr val="accent5"/>
                </a:solidFill>
              </a:rPr>
              <a:t>The likelihood that the adult will survive to reproduce again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Low </a:t>
            </a:r>
            <a:r>
              <a:rPr lang="en">
                <a:solidFill>
                  <a:schemeClr val="dk1"/>
                </a:solidFill>
              </a:rPr>
              <a:t>survival rates of offspring typically favor semelparity.</a:t>
            </a:r>
          </a:p>
          <a:p>
            <a:pPr indent="-228600" lvl="0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 Adults are less likely to survive in unpredictable/highly variable environments. Large production of offspring will ensure that at least some will survive during that time.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-228600" lvl="0" marL="914400" rtl="0">
              <a:spcBef>
                <a:spcPts val="0"/>
              </a:spcBef>
              <a:buClr>
                <a:schemeClr val="accent4"/>
              </a:buClr>
            </a:pPr>
            <a:r>
              <a:rPr lang="en">
                <a:solidFill>
                  <a:schemeClr val="accent4"/>
                </a:solidFill>
              </a:rPr>
              <a:t> Iteroparity is favored in dependable environments</a:t>
            </a:r>
          </a:p>
          <a:p>
            <a:pPr indent="-228600" lvl="0" marL="914400" rtl="0">
              <a:spcBef>
                <a:spcPts val="0"/>
              </a:spcBef>
              <a:buClr>
                <a:schemeClr val="accent4"/>
              </a:buClr>
            </a:pPr>
            <a:r>
              <a:rPr lang="en">
                <a:solidFill>
                  <a:schemeClr val="accent4"/>
                </a:solidFill>
              </a:rPr>
              <a:t>Adults have survived to breed once more, and competition for resources can be intense. </a:t>
            </a:r>
          </a:p>
          <a:p>
            <a:pPr indent="-228600" lvl="0" marL="914400" rtl="0">
              <a:spcBef>
                <a:spcPts val="0"/>
              </a:spcBef>
              <a:buClr>
                <a:schemeClr val="accent4"/>
              </a:buClr>
            </a:pPr>
            <a:r>
              <a:rPr lang="en">
                <a:solidFill>
                  <a:schemeClr val="accent4"/>
                </a:solidFill>
              </a:rPr>
              <a:t>Few large, well off offspring would have a better chance of surviving until they can reproduce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73300" y="1354650"/>
            <a:ext cx="479700" cy="39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73300" y="3355650"/>
            <a:ext cx="479700" cy="39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“Trade-offs” and Life Histories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No organism can produce as many offspring as a semelparous species and provision them as well as an iteroparous species. There is a trade-off (one thing increases and another decreases, as a result) between reproduction and survival.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 For example, researchers found that a female red deer that reproduced in a given summer was more likely to die the next winter than females that did not reproduce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679" y="3217324"/>
            <a:ext cx="2494299" cy="18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Selective pressures influence the trade-off between the number and size of offspring.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692600"/>
            <a:ext cx="8520600" cy="392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Organisms that are have high mortality rates will produce large numbers of relatively small offspring.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For example, mice because of a high rate of predatio</a:t>
            </a:r>
            <a:r>
              <a:rPr lang="en" sz="1800"/>
              <a:t>n. 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Parents also influence the survival of offspring.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For example, Brazil nut trees provision large seeds with nutrients that help the seedlings become established.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 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072" y="3011172"/>
            <a:ext cx="2258875" cy="17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Connection of favored traits at different population densities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-228600" lvl="0" marL="457200">
              <a:spcBef>
                <a:spcPts val="0"/>
              </a:spcBef>
              <a:buClr>
                <a:schemeClr val="accent5"/>
              </a:buClr>
            </a:pPr>
            <a:r>
              <a:rPr b="1" lang="en">
                <a:solidFill>
                  <a:schemeClr val="accent5"/>
                </a:solidFill>
              </a:rPr>
              <a:t>K-selection -  </a:t>
            </a:r>
            <a:r>
              <a:rPr lang="en">
                <a:solidFill>
                  <a:schemeClr val="accent5"/>
                </a:solidFill>
              </a:rPr>
              <a:t>selection for traits that are sensitive to population density and are favored at high densities. (Density-dependent selection)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b="1" lang="en">
                <a:solidFill>
                  <a:schemeClr val="accent5"/>
                </a:solidFill>
              </a:rPr>
              <a:t>R-selection - </a:t>
            </a:r>
            <a:r>
              <a:rPr lang="en">
                <a:solidFill>
                  <a:schemeClr val="accent5"/>
                </a:solidFill>
              </a:rPr>
              <a:t>selection for traits that maximize reproductive success in uncrowded environments. (density-independent selection)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sz="1800"/>
              <a:t>The names follow the variables of the </a:t>
            </a:r>
            <a:r>
              <a:rPr b="1" lang="en" sz="1800"/>
              <a:t>logistic equation</a:t>
            </a:r>
            <a:r>
              <a:rPr lang="en" sz="1800"/>
              <a:t>.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169" y="3522694"/>
            <a:ext cx="2768199" cy="13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61030" y="3522695"/>
            <a:ext cx="968621" cy="97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K- selection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O</a:t>
            </a:r>
            <a:r>
              <a:rPr lang="en">
                <a:solidFill>
                  <a:schemeClr val="accent5"/>
                </a:solidFill>
              </a:rPr>
              <a:t>perates in populations living at a density near the highest capacity. It’s imposed by their resources (the carrying capacity, K).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Competition among the individuals is strong. 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For example, Mature trees growing in an oldgrowth forest.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25" y="2699667"/>
            <a:ext cx="3231450" cy="21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