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embeddedFontLst>
    <p:embeddedFont>
      <p:font typeface="Economica"/>
      <p:regular r:id="rId13"/>
      <p:bold r:id="rId14"/>
      <p:italic r:id="rId15"/>
      <p:boldItalic r:id="rId16"/>
    </p:embeddedFont>
    <p:embeddedFont>
      <p:font typeface="Open Sans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Economica-regular.fnt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Economica-italic.fntdata"/><Relationship Id="rId14" Type="http://schemas.openxmlformats.org/officeDocument/2006/relationships/font" Target="fonts/Economica-bold.fntdata"/><Relationship Id="rId17" Type="http://schemas.openxmlformats.org/officeDocument/2006/relationships/font" Target="fonts/OpenSans-regular.fntdata"/><Relationship Id="rId16" Type="http://schemas.openxmlformats.org/officeDocument/2006/relationships/font" Target="fonts/Economica-boldItalic.fntdata"/><Relationship Id="rId5" Type="http://schemas.openxmlformats.org/officeDocument/2006/relationships/slide" Target="slides/slide1.xml"/><Relationship Id="rId19" Type="http://schemas.openxmlformats.org/officeDocument/2006/relationships/font" Target="fonts/OpenSans-italic.fntdata"/><Relationship Id="rId6" Type="http://schemas.openxmlformats.org/officeDocument/2006/relationships/slide" Target="slides/slide2.xml"/><Relationship Id="rId18" Type="http://schemas.openxmlformats.org/officeDocument/2006/relationships/font" Target="fonts/OpenSans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4012" y="756700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1" name="Shape 11"/>
          <p:cNvSpPr/>
          <p:nvPr/>
        </p:nvSpPr>
        <p:spPr>
          <a:xfrm rot="10800000">
            <a:off x="5318350" y="32667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>
            <a:off x="7595937" y="4602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7" name="Shape 17"/>
          <p:cNvSpPr/>
          <p:nvPr/>
        </p:nvSpPr>
        <p:spPr>
          <a:xfrm flipH="1" rot="10800000">
            <a:off x="466425" y="35583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8" name="Shape 18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311700" y="1399399"/>
            <a:ext cx="2808000" cy="2784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4" name="Shape 44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subTitle"/>
          </p:nvPr>
        </p:nvSpPr>
        <p:spPr>
          <a:xfrm>
            <a:off x="265500" y="2769000"/>
            <a:ext cx="4045200" cy="1574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pen Sans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6.jpg"/><Relationship Id="rId4" Type="http://schemas.openxmlformats.org/officeDocument/2006/relationships/image" Target="../media/image0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3.jpg"/><Relationship Id="rId4" Type="http://schemas.openxmlformats.org/officeDocument/2006/relationships/image" Target="../media/image05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AP Bio: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Ch. 53.5</a:t>
            </a:r>
          </a:p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By: Daniel Johnston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Chapter 53.5 Population Application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225225"/>
            <a:ext cx="8520600" cy="3678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925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900"/>
              <a:t>There are many environmental factors that keep populations from growing, and many that promote their growth</a:t>
            </a:r>
          </a:p>
          <a:p>
            <a:pPr indent="-34925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900"/>
              <a:t>Population application is relevant to many everyday situations</a:t>
            </a:r>
          </a:p>
          <a:p>
            <a:pPr indent="-34925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900"/>
              <a:t>Like farmers who want to stop the growth of a weed</a:t>
            </a:r>
          </a:p>
          <a:p>
            <a:pPr indent="-34925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900"/>
              <a:t>Better understanding this topic can help us better grasp our environment and gain the most we can out of it</a:t>
            </a:r>
          </a:p>
          <a:p>
            <a:pPr indent="-349250" lvl="0" marL="45720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900"/>
              <a:t>It can also help us create scenarios to help endangered species from going extinct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idx="1" type="body"/>
          </p:nvPr>
        </p:nvSpPr>
        <p:spPr>
          <a:xfrm>
            <a:off x="311700" y="213550"/>
            <a:ext cx="8520600" cy="4365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925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900"/>
              <a:t>Ecologists study birth rates, death rates, immigration and emigration and their relationship with population density to better understand population growth</a:t>
            </a:r>
          </a:p>
          <a:p>
            <a:pPr indent="-34925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900"/>
              <a:t>A populations that is </a:t>
            </a:r>
            <a:r>
              <a:rPr b="1" lang="en" sz="1900"/>
              <a:t>density independent</a:t>
            </a:r>
            <a:r>
              <a:rPr lang="en" sz="1900"/>
              <a:t> is one that's birth/death rate isn't affected by population density</a:t>
            </a:r>
          </a:p>
          <a:p>
            <a:pPr indent="-34925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900"/>
              <a:t>A population that is </a:t>
            </a:r>
            <a:r>
              <a:rPr b="1" lang="en" sz="1900"/>
              <a:t>density dependent </a:t>
            </a:r>
            <a:r>
              <a:rPr lang="en" sz="1900"/>
              <a:t>is one that's death rate rises when population rate increases (birth rate decreases). </a:t>
            </a:r>
          </a:p>
          <a:p>
            <a:pPr indent="-349250" lvl="0" marL="45720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900"/>
              <a:t>Ex: dune fescue grass reproduces less as population density increases because there's less space for it to grow</a:t>
            </a:r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91575" y="3765075"/>
            <a:ext cx="3440725" cy="1146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" type="body"/>
          </p:nvPr>
        </p:nvSpPr>
        <p:spPr>
          <a:xfrm>
            <a:off x="311700" y="187050"/>
            <a:ext cx="8520600" cy="439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925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900"/>
              <a:t>Population regulation occurs from negative feedback between population density and birth rates</a:t>
            </a:r>
          </a:p>
          <a:p>
            <a:pPr indent="-34925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900"/>
              <a:t>Without this communication, a population would never stop growing and just keep reproducing</a:t>
            </a:r>
          </a:p>
          <a:p>
            <a:pPr indent="-34925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900"/>
              <a:t>There are many mechanisms in nature that come into effect to alter birth rates</a:t>
            </a:r>
          </a:p>
          <a:p>
            <a:pPr indent="-349250" lvl="0" marL="45720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900"/>
              <a:t>Ex: drought, harsh weather, nice weather, parasite growth, food populations</a:t>
            </a:r>
          </a:p>
        </p:txBody>
      </p:sp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67002" y="3509342"/>
            <a:ext cx="2474849" cy="181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Shape 8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20145" y="3509337"/>
            <a:ext cx="2726623" cy="1817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311700" y="212025"/>
            <a:ext cx="8520600" cy="4367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925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900"/>
              <a:t>Population fluctuations that differ from year to year and place to place are called </a:t>
            </a:r>
            <a:r>
              <a:rPr b="1" lang="en" sz="1900"/>
              <a:t>population dynamics</a:t>
            </a:r>
          </a:p>
          <a:p>
            <a:pPr indent="-34925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900"/>
              <a:t>Environmental conditions play a big role in this</a:t>
            </a:r>
          </a:p>
          <a:p>
            <a:pPr indent="-34925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900"/>
              <a:t>Ex: when the soay sheep population was high, weather was harsh and food was less abundant; when the population was less dense the weather was more mild and more food was accessible</a:t>
            </a:r>
          </a:p>
          <a:p>
            <a:pPr indent="-349250" lvl="0" marL="45720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900"/>
              <a:t>Some populations variations are random, while others are specific and cyclic</a:t>
            </a:r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24250" y="3331675"/>
            <a:ext cx="2412725" cy="1811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311700" y="185525"/>
            <a:ext cx="8520600" cy="4393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925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900"/>
              <a:t>Small herbavoric mammals, like the vole, have a three to four year population dynamics cycle</a:t>
            </a:r>
          </a:p>
          <a:p>
            <a:pPr indent="-349250" lvl="0" marL="45720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900"/>
              <a:t> Some birds, like the ruffled grouse, have a nine to eleven year cycle </a:t>
            </a:r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771650"/>
            <a:ext cx="3965642" cy="2807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67475" y="1587675"/>
            <a:ext cx="3965649" cy="31756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x="311700" y="185525"/>
            <a:ext cx="8520600" cy="4393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925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900"/>
              <a:t>Sometimes when environmental conditions are rough and unsuitable for a population, they'll emigrate and immigrate to a population more suitable</a:t>
            </a:r>
          </a:p>
          <a:p>
            <a:pPr indent="-34925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900"/>
              <a:t>Sometime populations will come together and work together, this is called a </a:t>
            </a:r>
            <a:r>
              <a:rPr b="1" lang="en" sz="1900"/>
              <a:t>metapopulation</a:t>
            </a:r>
          </a:p>
          <a:p>
            <a:pPr indent="-349250" lvl="0" marL="45720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900"/>
              <a:t>Ex: a slug is thousands of slime mold amoebas formed to one mass. They form when food is scarce and work together to travel greater distance and find more</a:t>
            </a:r>
          </a:p>
        </p:txBody>
      </p:sp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64280" y="3354456"/>
            <a:ext cx="3480387" cy="2179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Conclusion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925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900"/>
              <a:t>Population regulation has many features and factors</a:t>
            </a:r>
          </a:p>
          <a:p>
            <a:pPr indent="-34925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900"/>
              <a:t>Birth and death rates are affected by population density as well as environmental factors</a:t>
            </a:r>
          </a:p>
          <a:p>
            <a:pPr indent="-34925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900"/>
              <a:t>These changes can be random and also cyclic</a:t>
            </a:r>
          </a:p>
          <a:p>
            <a:pPr indent="-34925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900"/>
              <a:t>Who knew slugs were made of amoebas (not this guy)</a:t>
            </a:r>
          </a:p>
          <a:p>
            <a:pPr indent="-349250" lvl="0" marL="45720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b="1" lang="en" sz="1900" u="sng"/>
              <a:t>The end :)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