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Ecology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53, Section 5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831850" y="3250725"/>
            <a:ext cx="3200400" cy="5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By Gabriela Nolan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Immigration, Emigration and </a:t>
            </a:r>
            <a:r>
              <a:rPr lang="en"/>
              <a:t>Metapopulations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buSzPct val="100000"/>
            </a:pPr>
            <a:r>
              <a:rPr lang="en" sz="2300"/>
              <a:t>When a </a:t>
            </a:r>
            <a:r>
              <a:rPr lang="en" sz="2300"/>
              <a:t>population becomes crowded and resource competition increases, emigration often increases. </a:t>
            </a:r>
          </a:p>
          <a:p>
            <a:pPr indent="-374650" lvl="0" marL="457200">
              <a:spcBef>
                <a:spcPts val="0"/>
              </a:spcBef>
              <a:buSzPct val="100000"/>
            </a:pPr>
            <a:r>
              <a:rPr lang="en" sz="2300"/>
              <a:t>Immigration and emigration are important when a number of local populations are linked. This forms a metapopulation.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838200" y="606456"/>
            <a:ext cx="7315200" cy="39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Char char="●"/>
            </a:pPr>
            <a:r>
              <a:rPr lang="en" sz="2200"/>
              <a:t>Local populations in a </a:t>
            </a:r>
            <a:r>
              <a:rPr lang="en" sz="2200"/>
              <a:t>metapopulation can be thought of as occupying discrete patches of suitable habitats in a sea of unsuitable habitat. 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●"/>
            </a:pPr>
            <a:r>
              <a:rPr lang="en" sz="2200"/>
              <a:t>Patches vary in size, quality and isolation from other patches. </a:t>
            </a:r>
          </a:p>
          <a:p>
            <a:pPr indent="-368300" lvl="0" marL="457200">
              <a:spcBef>
                <a:spcPts val="0"/>
              </a:spcBef>
              <a:buSzPct val="100000"/>
              <a:buChar char="●"/>
            </a:pPr>
            <a:r>
              <a:rPr lang="en" sz="2200"/>
              <a:t>If one population becomes extinct, the patch it occupied can be recolonized by immigrants from another population.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914400" y="958854"/>
            <a:ext cx="7315200" cy="3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buSzPct val="100000"/>
              <a:buChar char="●"/>
            </a:pPr>
            <a:r>
              <a:rPr lang="en" sz="2300"/>
              <a:t>This helps ecologists understand population </a:t>
            </a:r>
            <a:r>
              <a:rPr lang="en" sz="2300"/>
              <a:t>dynamics and gene flow in patchy habitats. </a:t>
            </a:r>
          </a:p>
          <a:p>
            <a:pPr indent="-374650" lvl="0" marL="457200">
              <a:spcBef>
                <a:spcPts val="0"/>
              </a:spcBef>
              <a:buSzPct val="100000"/>
              <a:buChar char="●"/>
            </a:pPr>
            <a:r>
              <a:rPr lang="en" sz="2300"/>
              <a:t>Provides a framework for the conservation of species living in a network of habitat fragments and reserves.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Concept: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Many factors that regulate population growth are density dependent.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is this idea applied?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buSzPct val="100000"/>
            </a:pPr>
            <a:r>
              <a:rPr lang="en" sz="2300"/>
              <a:t>Farmers wanting to reduce the population of a bug or weed. </a:t>
            </a:r>
          </a:p>
          <a:p>
            <a:pPr indent="-374650" lvl="0" marL="457200" rtl="0">
              <a:spcBef>
                <a:spcPts val="0"/>
              </a:spcBef>
              <a:buSzPct val="100000"/>
            </a:pPr>
            <a:r>
              <a:rPr lang="en" sz="2300"/>
              <a:t>Conservative ecologists needing to know the environment of an endangered species</a:t>
            </a:r>
          </a:p>
          <a:p>
            <a:pPr indent="-374650" lvl="0" marL="457200">
              <a:spcBef>
                <a:spcPts val="0"/>
              </a:spcBef>
              <a:buSzPct val="100000"/>
            </a:pPr>
            <a:r>
              <a:rPr lang="en" sz="2300"/>
              <a:t>Management programs that are based on population regulating factors to prevent the extinction of endangered species.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Population Change </a:t>
            </a:r>
            <a:r>
              <a:rPr lang="en"/>
              <a:t>and Density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To understand why a population stops growing, ecologists study the rates </a:t>
            </a:r>
            <a:r>
              <a:rPr lang="en" sz="2400"/>
              <a:t>of birth, death, immigration and emigration change as population density rises.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If immigration and emigration offset each other, then a population grows when the birth rate exceeds the death rate and declines when the death rate exceeds the birth rate.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577850" y="976600"/>
            <a:ext cx="7778700" cy="3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buSzPct val="100000"/>
              <a:buChar char="●"/>
            </a:pPr>
            <a:r>
              <a:rPr lang="en" sz="2300"/>
              <a:t>A birth or death rate that does not change with population density is said to be </a:t>
            </a:r>
            <a:r>
              <a:rPr b="1" lang="en" sz="2300" u="sng"/>
              <a:t>density independent. </a:t>
            </a:r>
          </a:p>
          <a:p>
            <a:pPr indent="-374650" lvl="0" marL="457200">
              <a:spcBef>
                <a:spcPts val="0"/>
              </a:spcBef>
              <a:buSzPct val="100000"/>
              <a:buChar char="●"/>
            </a:pPr>
            <a:r>
              <a:rPr lang="en" sz="2300"/>
              <a:t>A death rate that rises as population density rises is </a:t>
            </a:r>
            <a:r>
              <a:rPr b="1" lang="en" sz="2300" u="sng"/>
              <a:t>density dependent</a:t>
            </a:r>
            <a:r>
              <a:rPr lang="en" sz="2300"/>
              <a:t> as is birth rate that falls with rising density.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175050"/>
            <a:ext cx="8520600" cy="105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Mechanisms of Density-</a:t>
            </a:r>
            <a:r>
              <a:rPr lang="en"/>
              <a:t>Dependent</a:t>
            </a:r>
            <a:r>
              <a:rPr lang="en"/>
              <a:t> Population Regulation. 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 u="sng"/>
              <a:t>Feedback Regulation: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en" sz="2200"/>
              <a:t>Without some feedback between population density and the rates of birth and death rates, populations wouldn't stop growing. 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en" sz="2200" u="sng"/>
              <a:t>Examples include: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Competition for resources, predation, toxic wastes, intrinsic factors, disease and territoriality.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Population dynamics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Population changes from year to year or place to place. </a:t>
            </a:r>
          </a:p>
          <a:p>
            <a:pPr indent="-393700" lvl="0" marL="457200">
              <a:spcBef>
                <a:spcPts val="0"/>
              </a:spcBef>
              <a:buSzPct val="100000"/>
            </a:pPr>
            <a:r>
              <a:rPr lang="en" sz="2600"/>
              <a:t>Population </a:t>
            </a:r>
            <a:r>
              <a:rPr lang="en" sz="2600"/>
              <a:t>dynamics are influenced by many factors and species.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buSzPct val="100000"/>
            </a:pPr>
            <a:r>
              <a:rPr lang="en" sz="2300"/>
              <a:t>Populations change due to environmental factors. </a:t>
            </a:r>
          </a:p>
          <a:p>
            <a:pPr indent="-374650" lvl="0" marL="457200" rtl="0">
              <a:spcBef>
                <a:spcPts val="0"/>
              </a:spcBef>
              <a:buSzPct val="100000"/>
            </a:pPr>
            <a:r>
              <a:rPr lang="en" sz="2300"/>
              <a:t>Some of these factors include harsh winters, droughts and changes in prey or predatory species. </a:t>
            </a: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Stability and Fluctuation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Population Cycles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Cycles in </a:t>
            </a:r>
            <a:r>
              <a:rPr lang="en" sz="2000"/>
              <a:t>population are a change in the number of a certain species over time. 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Some species go through regular cycles while others change sporadically. 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Why?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Food shortage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Predator and prey interactions</a:t>
            </a:r>
          </a:p>
          <a:p>
            <a:pPr indent="-355600" lvl="1" marL="914400">
              <a:spcBef>
                <a:spcPts val="0"/>
              </a:spcBef>
              <a:buSzPct val="100000"/>
            </a:pPr>
            <a:r>
              <a:rPr lang="en" sz="2000"/>
              <a:t>Sunspot activity (increase in ozone = more plants).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