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Old Standard TT"/>
      <p:regular r:id="rId15"/>
      <p:bold r:id="rId16"/>
      <p: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ldStandardTT-regular.fntdata"/><Relationship Id="rId14" Type="http://schemas.openxmlformats.org/officeDocument/2006/relationships/slide" Target="slides/slide10.xml"/><Relationship Id="rId17" Type="http://schemas.openxmlformats.org/officeDocument/2006/relationships/font" Target="fonts/OldStandardTT-italic.fntdata"/><Relationship Id="rId16" Type="http://schemas.openxmlformats.org/officeDocument/2006/relationships/font" Target="fonts/OldStandardT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599" cy="787499"/>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599" cy="2106299"/>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599"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199"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0.png"/><Relationship Id="rId4"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3.jpg"/><Relationship Id="rId4" Type="http://schemas.openxmlformats.org/officeDocument/2006/relationships/image" Target="../media/image06.png"/><Relationship Id="rId5"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t>54.2 Diversity and trophic </a:t>
            </a:r>
            <a:r>
              <a:rPr lang="en"/>
              <a:t>structure</a:t>
            </a:r>
            <a:r>
              <a:rPr lang="en"/>
              <a:t> characterize biological communities</a:t>
            </a:r>
          </a:p>
        </p:txBody>
      </p:sp>
      <p:sp>
        <p:nvSpPr>
          <p:cNvPr id="60" name="Shape 60"/>
          <p:cNvSpPr txBox="1"/>
          <p:nvPr>
            <p:ph idx="1" type="subTitle"/>
          </p:nvPr>
        </p:nvSpPr>
        <p:spPr>
          <a:xfrm>
            <a:off x="512700" y="3840639"/>
            <a:ext cx="8118599" cy="787499"/>
          </a:xfrm>
          <a:prstGeom prst="rect">
            <a:avLst/>
          </a:prstGeom>
        </p:spPr>
        <p:txBody>
          <a:bodyPr anchorCtr="0" anchor="t" bIns="91425" lIns="91425" rIns="91425" tIns="91425">
            <a:noAutofit/>
          </a:bodyPr>
          <a:lstStyle/>
          <a:p>
            <a:pPr lvl="0">
              <a:spcBef>
                <a:spcPts val="0"/>
              </a:spcBef>
              <a:buNone/>
            </a:pPr>
            <a:r>
              <a:rPr lang="en"/>
              <a:t>By Jennifer Lopez</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599" cy="613200"/>
          </a:xfrm>
          <a:prstGeom prst="rect">
            <a:avLst/>
          </a:prstGeom>
        </p:spPr>
        <p:txBody>
          <a:bodyPr anchorCtr="0" anchor="t" bIns="91425" lIns="91425" rIns="91425" tIns="91425">
            <a:noAutofit/>
          </a:bodyPr>
          <a:lstStyle/>
          <a:p>
            <a:pPr lvl="0">
              <a:spcBef>
                <a:spcPts val="0"/>
              </a:spcBef>
              <a:buNone/>
            </a:pPr>
            <a:r>
              <a:rPr lang="en"/>
              <a:t>Biomanipulation</a:t>
            </a:r>
          </a:p>
        </p:txBody>
      </p:sp>
      <p:sp>
        <p:nvSpPr>
          <p:cNvPr id="120" name="Shape 120"/>
          <p:cNvSpPr txBox="1"/>
          <p:nvPr>
            <p:ph idx="1" type="body"/>
          </p:nvPr>
        </p:nvSpPr>
        <p:spPr>
          <a:xfrm>
            <a:off x="311700" y="1171600"/>
            <a:ext cx="8520599" cy="3397200"/>
          </a:xfrm>
          <a:prstGeom prst="rect">
            <a:avLst/>
          </a:prstGeom>
        </p:spPr>
        <p:txBody>
          <a:bodyPr anchorCtr="0" anchor="t" bIns="91425" lIns="91425" rIns="91425" tIns="91425">
            <a:noAutofit/>
          </a:bodyPr>
          <a:lstStyle/>
          <a:p>
            <a:pPr lvl="0">
              <a:spcBef>
                <a:spcPts val="0"/>
              </a:spcBef>
              <a:buNone/>
            </a:pPr>
            <a:r>
              <a:rPr lang="en"/>
              <a:t>Using the top down theory, scientists are able to to control populations of species through introducing new predators into an environment. It is often used in water environments to improve water quality.</a:t>
            </a:r>
          </a:p>
        </p:txBody>
      </p:sp>
      <p:pic>
        <p:nvPicPr>
          <p:cNvPr id="121" name="Shape 121"/>
          <p:cNvPicPr preferRelativeResize="0"/>
          <p:nvPr/>
        </p:nvPicPr>
        <p:blipFill>
          <a:blip r:embed="rId3">
            <a:alphaModFix/>
          </a:blip>
          <a:stretch>
            <a:fillRect/>
          </a:stretch>
        </p:blipFill>
        <p:spPr>
          <a:xfrm>
            <a:off x="1906850" y="2285975"/>
            <a:ext cx="5172925" cy="2504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sz="3000"/>
              <a:t>In order for a community to be successful, there must be diversity between species. The greater the diversity in a community, the greater the productivity, and success during stressful times such as a drought, or the introduction of an invasive species. </a:t>
            </a:r>
          </a:p>
        </p:txBody>
      </p:sp>
      <p:pic>
        <p:nvPicPr>
          <p:cNvPr id="66" name="Shape 66"/>
          <p:cNvPicPr preferRelativeResize="0"/>
          <p:nvPr/>
        </p:nvPicPr>
        <p:blipFill>
          <a:blip r:embed="rId3">
            <a:alphaModFix/>
          </a:blip>
          <a:stretch>
            <a:fillRect/>
          </a:stretch>
        </p:blipFill>
        <p:spPr>
          <a:xfrm>
            <a:off x="6233600" y="739850"/>
            <a:ext cx="2744951" cy="3548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512700" y="2807125"/>
            <a:ext cx="8118600" cy="1522800"/>
          </a:xfrm>
          <a:prstGeom prst="rect">
            <a:avLst/>
          </a:prstGeom>
        </p:spPr>
        <p:txBody>
          <a:bodyPr anchorCtr="0" anchor="b" bIns="91425" lIns="91425" rIns="91425" tIns="91425">
            <a:noAutofit/>
          </a:bodyPr>
          <a:lstStyle/>
          <a:p>
            <a:pPr lvl="0">
              <a:spcBef>
                <a:spcPts val="0"/>
              </a:spcBef>
              <a:buNone/>
            </a:pPr>
            <a:r>
              <a:rPr lang="en" sz="3600"/>
              <a:t>Species diversity depends on both:</a:t>
            </a:r>
          </a:p>
          <a:p>
            <a:pPr lvl="0">
              <a:spcBef>
                <a:spcPts val="0"/>
              </a:spcBef>
              <a:buNone/>
            </a:pPr>
            <a:r>
              <a:rPr lang="en" sz="3600"/>
              <a:t>-Species richness- The number of different species in an ecosystem</a:t>
            </a:r>
          </a:p>
          <a:p>
            <a:pPr lvl="0">
              <a:spcBef>
                <a:spcPts val="0"/>
              </a:spcBef>
              <a:buNone/>
            </a:pPr>
            <a:r>
              <a:rPr lang="en" sz="3600"/>
              <a:t>-Relative Abundance- The proportion of different species to one another in an ecosystem.</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265500" y="1382350"/>
            <a:ext cx="4045199" cy="1333200"/>
          </a:xfrm>
          <a:prstGeom prst="rect">
            <a:avLst/>
          </a:prstGeom>
        </p:spPr>
        <p:txBody>
          <a:bodyPr anchorCtr="0" anchor="b" bIns="91425" lIns="91425" rIns="91425" tIns="91425">
            <a:noAutofit/>
          </a:bodyPr>
          <a:lstStyle/>
          <a:p>
            <a:pPr lvl="0">
              <a:spcBef>
                <a:spcPts val="0"/>
              </a:spcBef>
              <a:buNone/>
            </a:pPr>
            <a:r>
              <a:rPr lang="en" sz="3000">
                <a:solidFill>
                  <a:srgbClr val="000000"/>
                </a:solidFill>
              </a:rPr>
              <a:t>Species diversity can be calculated by using the </a:t>
            </a:r>
            <a:r>
              <a:rPr lang="en" sz="3000"/>
              <a:t>Shannon Diversity Index</a:t>
            </a:r>
          </a:p>
        </p:txBody>
      </p:sp>
      <p:sp>
        <p:nvSpPr>
          <p:cNvPr id="77" name="Shape 77"/>
          <p:cNvSpPr txBox="1"/>
          <p:nvPr>
            <p:ph idx="1" type="subTitle"/>
          </p:nvPr>
        </p:nvSpPr>
        <p:spPr>
          <a:xfrm>
            <a:off x="265500" y="2769000"/>
            <a:ext cx="4747500" cy="1345500"/>
          </a:xfrm>
          <a:prstGeom prst="rect">
            <a:avLst/>
          </a:prstGeom>
        </p:spPr>
        <p:txBody>
          <a:bodyPr anchorCtr="0" anchor="t" bIns="91425" lIns="91425" rIns="91425" tIns="91425">
            <a:noAutofit/>
          </a:bodyPr>
          <a:lstStyle/>
          <a:p>
            <a:pPr lvl="0" rtl="0" algn="l">
              <a:spcBef>
                <a:spcPts val="0"/>
              </a:spcBef>
              <a:buNone/>
            </a:pPr>
            <a:r>
              <a:t/>
            </a:r>
            <a:endParaRPr>
              <a:solidFill>
                <a:schemeClr val="lt2"/>
              </a:solidFill>
            </a:endParaRPr>
          </a:p>
          <a:p>
            <a:pPr lvl="0" algn="l">
              <a:spcBef>
                <a:spcPts val="0"/>
              </a:spcBef>
              <a:buNone/>
            </a:pPr>
            <a:r>
              <a:rPr lang="en">
                <a:solidFill>
                  <a:schemeClr val="lt2"/>
                </a:solidFill>
              </a:rPr>
              <a:t>H= -(P</a:t>
            </a:r>
            <a:r>
              <a:rPr lang="en" sz="1100">
                <a:solidFill>
                  <a:schemeClr val="lt2"/>
                </a:solidFill>
              </a:rPr>
              <a:t>A</a:t>
            </a:r>
            <a:r>
              <a:rPr lang="en">
                <a:solidFill>
                  <a:schemeClr val="lt2"/>
                </a:solidFill>
              </a:rPr>
              <a:t>lnP</a:t>
            </a:r>
            <a:r>
              <a:rPr lang="en" sz="1100">
                <a:solidFill>
                  <a:schemeClr val="lt2"/>
                </a:solidFill>
              </a:rPr>
              <a:t>A</a:t>
            </a:r>
            <a:r>
              <a:rPr lang="en">
                <a:solidFill>
                  <a:schemeClr val="lt2"/>
                </a:solidFill>
              </a:rPr>
              <a:t> + P</a:t>
            </a:r>
            <a:r>
              <a:rPr lang="en" sz="1100">
                <a:solidFill>
                  <a:schemeClr val="lt2"/>
                </a:solidFill>
              </a:rPr>
              <a:t>B</a:t>
            </a:r>
            <a:r>
              <a:rPr lang="en">
                <a:solidFill>
                  <a:schemeClr val="lt2"/>
                </a:solidFill>
              </a:rPr>
              <a:t>lnP</a:t>
            </a:r>
            <a:r>
              <a:rPr lang="en" sz="1100">
                <a:solidFill>
                  <a:schemeClr val="lt2"/>
                </a:solidFill>
              </a:rPr>
              <a:t>B</a:t>
            </a:r>
            <a:r>
              <a:rPr lang="en">
                <a:solidFill>
                  <a:schemeClr val="lt2"/>
                </a:solidFill>
              </a:rPr>
              <a:t> + P</a:t>
            </a:r>
            <a:r>
              <a:rPr lang="en" sz="1100">
                <a:solidFill>
                  <a:schemeClr val="lt2"/>
                </a:solidFill>
              </a:rPr>
              <a:t>C</a:t>
            </a:r>
            <a:r>
              <a:rPr lang="en">
                <a:solidFill>
                  <a:schemeClr val="lt2"/>
                </a:solidFill>
              </a:rPr>
              <a:t>lnP</a:t>
            </a:r>
            <a:r>
              <a:rPr lang="en" sz="1100">
                <a:solidFill>
                  <a:schemeClr val="lt2"/>
                </a:solidFill>
              </a:rPr>
              <a:t>C</a:t>
            </a:r>
            <a:r>
              <a:rPr lang="en">
                <a:solidFill>
                  <a:schemeClr val="lt2"/>
                </a:solidFill>
              </a:rPr>
              <a:t>…)</a:t>
            </a:r>
          </a:p>
        </p:txBody>
      </p:sp>
      <p:sp>
        <p:nvSpPr>
          <p:cNvPr id="78" name="Shape 78"/>
          <p:cNvSpPr txBox="1"/>
          <p:nvPr>
            <p:ph idx="2" type="body"/>
          </p:nvPr>
        </p:nvSpPr>
        <p:spPr>
          <a:xfrm>
            <a:off x="4939500" y="724200"/>
            <a:ext cx="3837000" cy="3695099"/>
          </a:xfrm>
          <a:prstGeom prst="rect">
            <a:avLst/>
          </a:prstGeom>
        </p:spPr>
        <p:txBody>
          <a:bodyPr anchorCtr="0" anchor="ctr" bIns="91425" lIns="91425" rIns="91425" tIns="91425">
            <a:noAutofit/>
          </a:bodyPr>
          <a:lstStyle/>
          <a:p>
            <a:pPr indent="-228600" lvl="0" marL="457200">
              <a:spcBef>
                <a:spcPts val="0"/>
              </a:spcBef>
              <a:buNone/>
            </a:pPr>
            <a:r>
              <a:rPr lang="en"/>
              <a:t>H = Diversity of a community</a:t>
            </a:r>
          </a:p>
          <a:p>
            <a:pPr indent="-228600" lvl="0" marL="457200">
              <a:spcBef>
                <a:spcPts val="0"/>
              </a:spcBef>
              <a:buNone/>
            </a:pPr>
            <a:r>
              <a:rPr lang="en"/>
              <a:t>A,B,C…= different species</a:t>
            </a:r>
          </a:p>
          <a:p>
            <a:pPr indent="-228600" lvl="0" marL="457200">
              <a:spcBef>
                <a:spcPts val="0"/>
              </a:spcBef>
              <a:buNone/>
            </a:pPr>
            <a:r>
              <a:rPr lang="en"/>
              <a:t>P= Relative abundance (proportion to other species)</a:t>
            </a:r>
          </a:p>
          <a:p>
            <a:pPr indent="-228600" lvl="0" marL="457200" rtl="0">
              <a:spcBef>
                <a:spcPts val="0"/>
              </a:spcBef>
            </a:pPr>
            <a:r>
              <a:rPr lang="en"/>
              <a:t>The greater the value of H, the greater the diversity.</a:t>
            </a:r>
          </a:p>
          <a:p>
            <a:pPr indent="-228600" lvl="0" marL="457200">
              <a:spcBef>
                <a:spcPts val="0"/>
              </a:spcBef>
              <a:buNone/>
            </a:pPr>
            <a:r>
              <a:rPr lang="en"/>
              <a:t>However, these calculations are difficult to conduct in nature because you need ALL species and individuals.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223100"/>
            <a:ext cx="8520600" cy="613200"/>
          </a:xfrm>
          <a:prstGeom prst="rect">
            <a:avLst/>
          </a:prstGeom>
        </p:spPr>
        <p:txBody>
          <a:bodyPr anchorCtr="0" anchor="t" bIns="91425" lIns="91425" rIns="91425" tIns="91425">
            <a:noAutofit/>
          </a:bodyPr>
          <a:lstStyle/>
          <a:p>
            <a:pPr lvl="0">
              <a:spcBef>
                <a:spcPts val="0"/>
              </a:spcBef>
              <a:buNone/>
            </a:pPr>
            <a:r>
              <a:rPr lang="en" u="sng"/>
              <a:t>Trophic Structures</a:t>
            </a:r>
          </a:p>
        </p:txBody>
      </p:sp>
      <p:sp>
        <p:nvSpPr>
          <p:cNvPr id="84" name="Shape 84"/>
          <p:cNvSpPr txBox="1"/>
          <p:nvPr>
            <p:ph idx="1" type="body"/>
          </p:nvPr>
        </p:nvSpPr>
        <p:spPr>
          <a:xfrm>
            <a:off x="311700" y="873150"/>
            <a:ext cx="3999900" cy="3397200"/>
          </a:xfrm>
          <a:prstGeom prst="rect">
            <a:avLst/>
          </a:prstGeom>
        </p:spPr>
        <p:txBody>
          <a:bodyPr anchorCtr="0" anchor="t" bIns="91425" lIns="91425" rIns="91425" tIns="91425">
            <a:noAutofit/>
          </a:bodyPr>
          <a:lstStyle/>
          <a:p>
            <a:pPr lvl="0">
              <a:spcBef>
                <a:spcPts val="0"/>
              </a:spcBef>
              <a:buNone/>
            </a:pPr>
            <a:r>
              <a:rPr lang="en"/>
              <a:t>Another important part to community dynamics are the feeding structures, also known as the </a:t>
            </a:r>
            <a:r>
              <a:rPr lang="en">
                <a:solidFill>
                  <a:schemeClr val="lt2"/>
                </a:solidFill>
              </a:rPr>
              <a:t>trophic structure.</a:t>
            </a:r>
          </a:p>
          <a:p>
            <a:pPr lvl="0" rtl="0">
              <a:spcBef>
                <a:spcPts val="0"/>
              </a:spcBef>
              <a:buNone/>
            </a:pPr>
            <a:r>
              <a:rPr lang="en">
                <a:solidFill>
                  <a:srgbClr val="000000"/>
                </a:solidFill>
              </a:rPr>
              <a:t>Trophic structures have links, or levels, to describe each organism's role in the chain. There are primary producers, primary consumers, secondary consumers etc. Also known as producers, herbivores, carnivores, and decomposers. </a:t>
            </a:r>
          </a:p>
          <a:p>
            <a:pPr lvl="0" rtl="0">
              <a:spcBef>
                <a:spcPts val="0"/>
              </a:spcBef>
              <a:buNone/>
            </a:pPr>
            <a:r>
              <a:rPr lang="en">
                <a:solidFill>
                  <a:srgbClr val="000000"/>
                </a:solidFill>
              </a:rPr>
              <a:t>Trophic structures can be represented by </a:t>
            </a:r>
            <a:r>
              <a:rPr lang="en">
                <a:solidFill>
                  <a:schemeClr val="lt2"/>
                </a:solidFill>
              </a:rPr>
              <a:t>food webs </a:t>
            </a:r>
            <a:r>
              <a:rPr lang="en">
                <a:solidFill>
                  <a:srgbClr val="000000"/>
                </a:solidFill>
              </a:rPr>
              <a:t>and </a:t>
            </a:r>
            <a:r>
              <a:rPr lang="en">
                <a:solidFill>
                  <a:schemeClr val="lt2"/>
                </a:solidFill>
              </a:rPr>
              <a:t>food chains.</a:t>
            </a:r>
          </a:p>
          <a:p>
            <a:pPr lvl="0">
              <a:spcBef>
                <a:spcPts val="0"/>
              </a:spcBef>
              <a:buNone/>
            </a:pPr>
            <a:r>
              <a:rPr lang="en">
                <a:solidFill>
                  <a:srgbClr val="000000"/>
                </a:solidFill>
              </a:rPr>
              <a:t>Food webs give a broader look at feeding relations, while food chains give an isolated and specific look at particular species.</a:t>
            </a:r>
          </a:p>
        </p:txBody>
      </p:sp>
      <p:pic>
        <p:nvPicPr>
          <p:cNvPr id="85" name="Shape 85"/>
          <p:cNvPicPr preferRelativeResize="0"/>
          <p:nvPr/>
        </p:nvPicPr>
        <p:blipFill rotWithShape="1">
          <a:blip r:embed="rId3">
            <a:alphaModFix/>
          </a:blip>
          <a:srcRect b="-28071" l="0" r="0" t="23872"/>
          <a:stretch/>
        </p:blipFill>
        <p:spPr>
          <a:xfrm>
            <a:off x="4437874" y="1363025"/>
            <a:ext cx="4267296" cy="378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512700" y="2611300"/>
            <a:ext cx="8118600" cy="1522800"/>
          </a:xfrm>
          <a:prstGeom prst="rect">
            <a:avLst/>
          </a:prstGeom>
        </p:spPr>
        <p:txBody>
          <a:bodyPr anchorCtr="0" anchor="b" bIns="91425" lIns="91425" rIns="91425" tIns="91425">
            <a:noAutofit/>
          </a:bodyPr>
          <a:lstStyle/>
          <a:p>
            <a:pPr lvl="0">
              <a:spcBef>
                <a:spcPts val="0"/>
              </a:spcBef>
              <a:buNone/>
            </a:pPr>
            <a:r>
              <a:rPr lang="en" sz="2100"/>
              <a:t>Food chains are relatively short, rarely ever greater than seven links from producer, to the top predator. There are two hypotheses behind this.</a:t>
            </a:r>
          </a:p>
          <a:p>
            <a:pPr indent="-361950" lvl="0" marL="457200" rtl="0">
              <a:spcBef>
                <a:spcPts val="0"/>
              </a:spcBef>
              <a:buClr>
                <a:schemeClr val="lt2"/>
              </a:buClr>
              <a:buSzPct val="100000"/>
              <a:buAutoNum type="arabicPeriod"/>
            </a:pPr>
            <a:r>
              <a:rPr lang="en" sz="2100">
                <a:solidFill>
                  <a:schemeClr val="lt2"/>
                </a:solidFill>
              </a:rPr>
              <a:t>Energetic Hypothesis - Inefficiency of energy transfer from one level to the next. Only about 10% of energy is passed on to the next level therefore a producer consisting of 100 kg can support 10 kg of herbivore biomass, and 1 kg or carnivore biomass. </a:t>
            </a:r>
          </a:p>
          <a:p>
            <a:pPr indent="-361950" lvl="0" marL="457200">
              <a:spcBef>
                <a:spcPts val="0"/>
              </a:spcBef>
              <a:buClr>
                <a:schemeClr val="lt2"/>
              </a:buClr>
              <a:buSzPct val="100000"/>
              <a:buAutoNum type="arabicPeriod"/>
            </a:pPr>
            <a:r>
              <a:rPr lang="en" sz="2100">
                <a:solidFill>
                  <a:schemeClr val="lt2"/>
                </a:solidFill>
              </a:rPr>
              <a:t>Dynamic Stability Hypothesis- The longer a food chain, the less stable it will be. If for some reason a lower population decreases, predators on a shorter chain will be able to recover more quickly.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62725" y="987350"/>
            <a:ext cx="8034300" cy="2750400"/>
          </a:xfrm>
          <a:prstGeom prst="rect">
            <a:avLst/>
          </a:prstGeom>
        </p:spPr>
        <p:txBody>
          <a:bodyPr anchorCtr="0" anchor="ctr" bIns="91425" lIns="91425" rIns="91425" tIns="91425">
            <a:noAutofit/>
          </a:bodyPr>
          <a:lstStyle/>
          <a:p>
            <a:pPr lvl="0">
              <a:spcBef>
                <a:spcPts val="0"/>
              </a:spcBef>
              <a:buNone/>
            </a:pPr>
            <a:r>
              <a:rPr lang="en" sz="3000"/>
              <a:t>Certain species will have a very strong impact on a community. </a:t>
            </a:r>
          </a:p>
          <a:p>
            <a:pPr indent="-419100" lvl="0" marL="457200">
              <a:spcBef>
                <a:spcPts val="0"/>
              </a:spcBef>
              <a:buSzPct val="100000"/>
              <a:buChar char="-"/>
            </a:pPr>
            <a:r>
              <a:rPr lang="en" sz="3000"/>
              <a:t>Dominant Species - The most abundant, or have the greatest biomass in a community. Although it is not clear why certain species become dominant, there are hypotheses stating it could be they are best at avoiding predators, or best at exploiting resources.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idx="1" type="body"/>
          </p:nvPr>
        </p:nvSpPr>
        <p:spPr>
          <a:xfrm>
            <a:off x="311700" y="1171675"/>
            <a:ext cx="3999899" cy="3397200"/>
          </a:xfrm>
          <a:prstGeom prst="rect">
            <a:avLst/>
          </a:prstGeom>
        </p:spPr>
        <p:txBody>
          <a:bodyPr anchorCtr="0" anchor="t" bIns="91425" lIns="91425" rIns="91425" tIns="91425">
            <a:noAutofit/>
          </a:bodyPr>
          <a:lstStyle/>
          <a:p>
            <a:pPr lvl="0">
              <a:spcBef>
                <a:spcPts val="0"/>
              </a:spcBef>
              <a:buNone/>
            </a:pPr>
            <a:r>
              <a:rPr lang="en" sz="1600"/>
              <a:t>Keystone Species are not the most abundant, but have strong control over a community because of their role, or niche.</a:t>
            </a:r>
          </a:p>
          <a:p>
            <a:pPr lvl="0">
              <a:spcBef>
                <a:spcPts val="0"/>
              </a:spcBef>
              <a:buNone/>
            </a:pPr>
            <a:r>
              <a:rPr lang="en" sz="1600"/>
              <a:t>	Ex. Sea otters feed on sea urchins, who feed on kelp. When sea otters are present, urchin populations are low and kelp forests are well developed. When sea otters aren’t present, urchin populations are high, and kelp is nearly absent</a:t>
            </a:r>
          </a:p>
        </p:txBody>
      </p:sp>
      <p:sp>
        <p:nvSpPr>
          <p:cNvPr id="101" name="Shape 101"/>
          <p:cNvSpPr txBox="1"/>
          <p:nvPr>
            <p:ph idx="2" type="body"/>
          </p:nvPr>
        </p:nvSpPr>
        <p:spPr>
          <a:xfrm>
            <a:off x="4832400" y="1171675"/>
            <a:ext cx="3999899" cy="3397200"/>
          </a:xfrm>
          <a:prstGeom prst="rect">
            <a:avLst/>
          </a:prstGeom>
        </p:spPr>
        <p:txBody>
          <a:bodyPr anchorCtr="0" anchor="t" bIns="91425" lIns="91425" rIns="91425" tIns="91425">
            <a:noAutofit/>
          </a:bodyPr>
          <a:lstStyle/>
          <a:p>
            <a:pPr lvl="0" rtl="0">
              <a:spcBef>
                <a:spcPts val="0"/>
              </a:spcBef>
              <a:buNone/>
            </a:pPr>
            <a:r>
              <a:rPr lang="en" sz="1600"/>
              <a:t>Ecosystem engineers are species that dramatically change their environment. </a:t>
            </a:r>
          </a:p>
          <a:p>
            <a:pPr lvl="0">
              <a:spcBef>
                <a:spcPts val="0"/>
              </a:spcBef>
              <a:buNone/>
            </a:pPr>
            <a:r>
              <a:rPr lang="en" sz="1600"/>
              <a:t>Ex. Beavers have strong control for their ability to alter a stream.</a:t>
            </a:r>
          </a:p>
        </p:txBody>
      </p:sp>
      <p:sp>
        <p:nvSpPr>
          <p:cNvPr id="102" name="Shape 102"/>
          <p:cNvSpPr txBox="1"/>
          <p:nvPr>
            <p:ph type="title"/>
          </p:nvPr>
        </p:nvSpPr>
        <p:spPr>
          <a:xfrm>
            <a:off x="155050" y="375725"/>
            <a:ext cx="8520600" cy="613200"/>
          </a:xfrm>
          <a:prstGeom prst="rect">
            <a:avLst/>
          </a:prstGeom>
        </p:spPr>
        <p:txBody>
          <a:bodyPr anchorCtr="0" anchor="t" bIns="91425" lIns="91425" rIns="91425" tIns="91425">
            <a:noAutofit/>
          </a:bodyPr>
          <a:lstStyle/>
          <a:p>
            <a:pPr lvl="0">
              <a:spcBef>
                <a:spcPts val="0"/>
              </a:spcBef>
              <a:buNone/>
            </a:pPr>
            <a:r>
              <a:rPr lang="en"/>
              <a:t>Keystone Species And Ecosystem Engineers</a:t>
            </a:r>
          </a:p>
        </p:txBody>
      </p:sp>
      <p:pic>
        <p:nvPicPr>
          <p:cNvPr id="103" name="Shape 103"/>
          <p:cNvPicPr preferRelativeResize="0"/>
          <p:nvPr/>
        </p:nvPicPr>
        <p:blipFill>
          <a:blip r:embed="rId3">
            <a:alphaModFix/>
          </a:blip>
          <a:stretch>
            <a:fillRect/>
          </a:stretch>
        </p:blipFill>
        <p:spPr>
          <a:xfrm>
            <a:off x="4252697" y="3548922"/>
            <a:ext cx="2185924" cy="1454624"/>
          </a:xfrm>
          <a:prstGeom prst="rect">
            <a:avLst/>
          </a:prstGeom>
          <a:noFill/>
          <a:ln>
            <a:noFill/>
          </a:ln>
        </p:spPr>
      </p:pic>
      <p:pic>
        <p:nvPicPr>
          <p:cNvPr id="104" name="Shape 104"/>
          <p:cNvPicPr preferRelativeResize="0"/>
          <p:nvPr/>
        </p:nvPicPr>
        <p:blipFill>
          <a:blip r:embed="rId4">
            <a:alphaModFix/>
          </a:blip>
          <a:stretch>
            <a:fillRect/>
          </a:stretch>
        </p:blipFill>
        <p:spPr>
          <a:xfrm>
            <a:off x="6555275" y="2585350"/>
            <a:ext cx="2185924" cy="1639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descr="Looking through a cardboard paper-towel roll towards light at the end of it" id="109" name="Shape 109"/>
          <p:cNvPicPr preferRelativeResize="0"/>
          <p:nvPr/>
        </p:nvPicPr>
        <p:blipFill rotWithShape="1">
          <a:blip r:embed="rId3">
            <a:alphaModFix/>
          </a:blip>
          <a:srcRect b="984" l="22872" r="19354" t="1578"/>
          <a:stretch/>
        </p:blipFill>
        <p:spPr>
          <a:xfrm>
            <a:off x="-524850" y="0"/>
            <a:ext cx="4576348" cy="5143500"/>
          </a:xfrm>
          <a:prstGeom prst="rect">
            <a:avLst/>
          </a:prstGeom>
          <a:noFill/>
          <a:ln>
            <a:noFill/>
          </a:ln>
        </p:spPr>
      </p:pic>
      <p:pic>
        <p:nvPicPr>
          <p:cNvPr id="110" name="Shape 110"/>
          <p:cNvPicPr preferRelativeResize="0"/>
          <p:nvPr/>
        </p:nvPicPr>
        <p:blipFill>
          <a:blip r:embed="rId4">
            <a:alphaModFix/>
          </a:blip>
          <a:stretch>
            <a:fillRect/>
          </a:stretch>
        </p:blipFill>
        <p:spPr>
          <a:xfrm>
            <a:off x="-524850" y="0"/>
            <a:ext cx="4735299" cy="5143499"/>
          </a:xfrm>
          <a:prstGeom prst="rect">
            <a:avLst/>
          </a:prstGeom>
          <a:noFill/>
          <a:ln>
            <a:noFill/>
          </a:ln>
        </p:spPr>
      </p:pic>
      <p:pic>
        <p:nvPicPr>
          <p:cNvPr id="111" name="Shape 111"/>
          <p:cNvPicPr preferRelativeResize="0"/>
          <p:nvPr/>
        </p:nvPicPr>
        <p:blipFill rotWithShape="1">
          <a:blip r:embed="rId5">
            <a:alphaModFix/>
          </a:blip>
          <a:srcRect b="0" l="20634" r="0" t="0"/>
          <a:stretch/>
        </p:blipFill>
        <p:spPr>
          <a:xfrm>
            <a:off x="4210450" y="29325"/>
            <a:ext cx="5225126" cy="5084849"/>
          </a:xfrm>
          <a:prstGeom prst="rect">
            <a:avLst/>
          </a:prstGeom>
          <a:noFill/>
          <a:ln>
            <a:noFill/>
          </a:ln>
        </p:spPr>
      </p:pic>
      <p:sp>
        <p:nvSpPr>
          <p:cNvPr id="112" name="Shape 112"/>
          <p:cNvSpPr txBox="1"/>
          <p:nvPr>
            <p:ph idx="1" type="body"/>
          </p:nvPr>
        </p:nvSpPr>
        <p:spPr>
          <a:xfrm>
            <a:off x="440025" y="206725"/>
            <a:ext cx="5998800" cy="605100"/>
          </a:xfrm>
          <a:prstGeom prst="rect">
            <a:avLst/>
          </a:prstGeom>
          <a:solidFill>
            <a:schemeClr val="lt1"/>
          </a:solidFill>
        </p:spPr>
        <p:txBody>
          <a:bodyPr anchorCtr="0" anchor="ctr" bIns="91425" lIns="91425" rIns="91425" tIns="91425">
            <a:noAutofit/>
          </a:bodyPr>
          <a:lstStyle/>
          <a:p>
            <a:pPr lvl="0">
              <a:spcBef>
                <a:spcPts val="0"/>
              </a:spcBef>
              <a:buNone/>
            </a:pPr>
            <a:r>
              <a:rPr lang="en"/>
              <a:t>Describing Trophic Structures</a:t>
            </a:r>
          </a:p>
        </p:txBody>
      </p:sp>
      <p:sp>
        <p:nvSpPr>
          <p:cNvPr id="113" name="Shape 113"/>
          <p:cNvSpPr txBox="1"/>
          <p:nvPr/>
        </p:nvSpPr>
        <p:spPr>
          <a:xfrm>
            <a:off x="89625" y="1387925"/>
            <a:ext cx="3347400" cy="2554200"/>
          </a:xfrm>
          <a:prstGeom prst="rect">
            <a:avLst/>
          </a:prstGeom>
          <a:solidFill>
            <a:schemeClr val="lt1"/>
          </a:solidFill>
          <a:ln cap="flat" cmpd="sng" w="9525">
            <a:solidFill>
              <a:schemeClr val="lt2"/>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800"/>
              <a:t>Relationships can also be described by how they are controlled. One description is the </a:t>
            </a:r>
            <a:r>
              <a:rPr lang="en" sz="1800">
                <a:solidFill>
                  <a:schemeClr val="dk2"/>
                </a:solidFill>
              </a:rPr>
              <a:t>Bottom Up Model</a:t>
            </a:r>
            <a:r>
              <a:rPr lang="en" sz="1800"/>
              <a:t>. This model works from the bottom of the food chain upwards in that the producer controls the populations it can support. </a:t>
            </a:r>
            <a:r>
              <a:rPr lang="en"/>
              <a:t> </a:t>
            </a:r>
          </a:p>
        </p:txBody>
      </p:sp>
      <p:sp>
        <p:nvSpPr>
          <p:cNvPr id="114" name="Shape 114"/>
          <p:cNvSpPr txBox="1"/>
          <p:nvPr/>
        </p:nvSpPr>
        <p:spPr>
          <a:xfrm>
            <a:off x="5773400" y="811825"/>
            <a:ext cx="3592200" cy="1221300"/>
          </a:xfrm>
          <a:prstGeom prst="rect">
            <a:avLst/>
          </a:prstGeom>
          <a:noFill/>
          <a:ln>
            <a:noFill/>
          </a:ln>
        </p:spPr>
        <p:txBody>
          <a:bodyPr anchorCtr="0" anchor="t" bIns="91425" lIns="91425" rIns="91425" tIns="91425">
            <a:noAutofit/>
          </a:bodyPr>
          <a:lstStyle/>
          <a:p>
            <a:pPr lvl="0" rtl="0">
              <a:spcBef>
                <a:spcPts val="0"/>
              </a:spcBef>
              <a:buNone/>
            </a:pPr>
            <a:r>
              <a:rPr b="1" lang="en" sz="2100">
                <a:solidFill>
                  <a:schemeClr val="lt1"/>
                </a:solidFill>
              </a:rPr>
              <a:t>The Top Down Model demonstrates the opposite. The model shows how a top predator can control all the populations below it with a trophic cascade effect. If a top predator disappears, its prey will increase in population, which will cause their prey to decrease, and so on.</a:t>
            </a: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