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54 Section 3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Disturbance</a:t>
            </a:r>
            <a:r>
              <a:rPr lang="en" sz="2400"/>
              <a:t> influences species diversity and composition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Originally scientist believed an idea created by F. E. Clements. This idea stated that communities </a:t>
            </a:r>
            <a:r>
              <a:rPr lang="en"/>
              <a:t>where</a:t>
            </a:r>
            <a:r>
              <a:rPr lang="en"/>
              <a:t> at a constant state of </a:t>
            </a:r>
            <a:r>
              <a:rPr lang="en"/>
              <a:t>equilibrium</a:t>
            </a:r>
            <a:r>
              <a:rPr lang="en"/>
              <a:t>.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Later,  this idea was questioned. Other scientist came up with the idea that communities weren’t in equilibrium. This idea started the nonequilibrium model that we believe today.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The non equilibrium model </a:t>
            </a:r>
            <a:r>
              <a:rPr lang="en"/>
              <a:t>describes</a:t>
            </a:r>
            <a:r>
              <a:rPr lang="en"/>
              <a:t> most communities as constantly changing after being </a:t>
            </a:r>
            <a:r>
              <a:rPr lang="en"/>
              <a:t>affected</a:t>
            </a:r>
            <a:r>
              <a:rPr lang="en"/>
              <a:t> by </a:t>
            </a:r>
            <a:r>
              <a:rPr lang="en"/>
              <a:t>disturbances</a:t>
            </a:r>
          </a:p>
          <a:p>
            <a:pPr indent="-228600" lvl="0" marL="457200">
              <a:spcBef>
                <a:spcPts val="0"/>
              </a:spcBef>
              <a:buChar char="❖"/>
            </a:pPr>
            <a:r>
              <a:rPr lang="en"/>
              <a:t>A disturbance is an event that changes a community by removing organisms from it or  altering availability of resources.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Characterizing </a:t>
            </a:r>
            <a:r>
              <a:rPr lang="en"/>
              <a:t>Disturbance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There</a:t>
            </a:r>
            <a:r>
              <a:rPr lang="en"/>
              <a:t> are many different kinds of </a:t>
            </a:r>
            <a:r>
              <a:rPr lang="en"/>
              <a:t>disturbances, such as fire, flood, drought, storm, overgrazing, and human activity.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A high level of disturbance comes from high intensity and frequency, while a low level of disturbance comes from low levels of intensity and frequency.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Scientist came up with the intermediate disturbance model.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This states that a medium level of disturbance is best for a community.</a:t>
            </a:r>
          </a:p>
          <a:p>
            <a:pPr indent="-228600" lvl="0" marL="457200">
              <a:spcBef>
                <a:spcPts val="0"/>
              </a:spcBef>
              <a:buChar char="❖"/>
            </a:pPr>
            <a:r>
              <a:rPr lang="en"/>
              <a:t>High levels make it that many species can’t survive and low levels make the less competitive be unable to survive. This all decreases diversity.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Characterizing disturbances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There</a:t>
            </a:r>
            <a:r>
              <a:rPr lang="en"/>
              <a:t> are multiple evidence of species surviving well in </a:t>
            </a:r>
            <a:r>
              <a:rPr lang="en"/>
              <a:t>intermediate</a:t>
            </a:r>
            <a:r>
              <a:rPr lang="en"/>
              <a:t> disturbances.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One was a study in New </a:t>
            </a:r>
            <a:r>
              <a:rPr lang="en"/>
              <a:t>Zealand</a:t>
            </a:r>
            <a:r>
              <a:rPr lang="en"/>
              <a:t> that found that taxa, a creature living in riverbeds survived best in an </a:t>
            </a:r>
            <a:r>
              <a:rPr lang="en"/>
              <a:t>intermediate</a:t>
            </a:r>
            <a:r>
              <a:rPr lang="en"/>
              <a:t> environment.</a:t>
            </a:r>
          </a:p>
          <a:p>
            <a:pPr indent="-228600" lvl="0" marL="457200">
              <a:spcBef>
                <a:spcPts val="0"/>
              </a:spcBef>
              <a:buChar char="❖"/>
            </a:pPr>
            <a:r>
              <a:rPr lang="en"/>
              <a:t>However some do benefit from extreme disturbance. In Yellowstone park, the lodgepole pines need a fire to reproduce so they have fires caused by drought that help the community.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51900"/>
            <a:ext cx="8520600" cy="572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Ecological </a:t>
            </a:r>
            <a:r>
              <a:rPr lang="en"/>
              <a:t>succession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Ecological </a:t>
            </a:r>
            <a:r>
              <a:rPr lang="en"/>
              <a:t>succession</a:t>
            </a:r>
            <a:r>
              <a:rPr lang="en"/>
              <a:t> is the process by which a disturbed area may be colonized by a variety of species which are gradually replaced by other species and so on and so forth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This is caused by </a:t>
            </a:r>
            <a:r>
              <a:rPr lang="en"/>
              <a:t>primary</a:t>
            </a:r>
            <a:r>
              <a:rPr lang="en"/>
              <a:t> and secondary </a:t>
            </a:r>
            <a:r>
              <a:rPr lang="en"/>
              <a:t>succession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Primary </a:t>
            </a:r>
            <a:r>
              <a:rPr lang="en"/>
              <a:t>succession</a:t>
            </a:r>
            <a:r>
              <a:rPr lang="en"/>
              <a:t> is when </a:t>
            </a:r>
            <a:r>
              <a:rPr lang="en"/>
              <a:t>there</a:t>
            </a:r>
            <a:r>
              <a:rPr lang="en"/>
              <a:t> is an area with no soil that </a:t>
            </a:r>
            <a:r>
              <a:rPr lang="en"/>
              <a:t>develops</a:t>
            </a:r>
            <a:r>
              <a:rPr lang="en"/>
              <a:t> it over time through different species migrating to that area</a:t>
            </a:r>
          </a:p>
          <a:p>
            <a:pPr indent="-228600" lvl="0" marL="457200">
              <a:spcBef>
                <a:spcPts val="0"/>
              </a:spcBef>
              <a:buChar char="❖"/>
            </a:pPr>
            <a:r>
              <a:rPr lang="en"/>
              <a:t>Secondary succession is when an area is destroyed by some sort of </a:t>
            </a:r>
            <a:r>
              <a:rPr lang="en"/>
              <a:t>disturbance</a:t>
            </a:r>
            <a:r>
              <a:rPr lang="en"/>
              <a:t> and grows back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Ecological succession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Early species can either cause another species to come, hinder another species from coming, or they could have no effect on each other.</a:t>
            </a:r>
          </a:p>
          <a:p>
            <a:pPr indent="-228600" lvl="0" marL="457200">
              <a:spcBef>
                <a:spcPts val="0"/>
              </a:spcBef>
              <a:buChar char="❖"/>
            </a:pPr>
            <a:r>
              <a:rPr lang="en"/>
              <a:t>Some locations on which </a:t>
            </a:r>
            <a:r>
              <a:rPr lang="en"/>
              <a:t>succession</a:t>
            </a:r>
            <a:r>
              <a:rPr lang="en"/>
              <a:t> will occur is volcanic islands or glaciers.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Human </a:t>
            </a:r>
            <a:r>
              <a:rPr lang="en"/>
              <a:t>disturbances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Human disturbances can be caused by deforestation or other damage to the </a:t>
            </a:r>
            <a:r>
              <a:rPr lang="en"/>
              <a:t>environment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These disturbances decrease species diversity</a:t>
            </a:r>
          </a:p>
          <a:p>
            <a:pPr indent="-228600" lvl="0" marL="457200" rtl="0">
              <a:spcBef>
                <a:spcPts val="0"/>
              </a:spcBef>
              <a:buChar char="❖"/>
            </a:pPr>
            <a:r>
              <a:rPr lang="en"/>
              <a:t>We affect both terrestrial and marine ecosystems</a:t>
            </a:r>
          </a:p>
          <a:p>
            <a:pPr indent="-228600" lvl="0" marL="457200">
              <a:spcBef>
                <a:spcPts val="0"/>
              </a:spcBef>
              <a:buChar char="❖"/>
            </a:pPr>
            <a:r>
              <a:rPr lang="en"/>
              <a:t>We also caused over grazing in many farmlands.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