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Source Code Pro"/>
      <p:regular r:id="rId13"/>
      <p:bold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SourceCodePr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SourceCodePro-bold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9.jpg"/><Relationship Id="rId5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32100" y="1518175"/>
            <a:ext cx="8479800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u="sng"/>
              <a:t>Chapter 54 Section 4</a:t>
            </a:r>
            <a:r>
              <a:rPr lang="en" sz="54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5400">
                <a:solidFill>
                  <a:schemeClr val="dk2"/>
                </a:solidFill>
              </a:rPr>
              <a:t>Biogeographic </a:t>
            </a:r>
            <a:r>
              <a:rPr lang="en" sz="5400">
                <a:solidFill>
                  <a:schemeClr val="dk2"/>
                </a:solidFill>
              </a:rPr>
              <a:t>factors affect community diversity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Olivia Racette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950" y="0"/>
            <a:ext cx="4993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LATITUDINAL GRADIENTS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26900" y="247700"/>
            <a:ext cx="4935300" cy="9705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Diversity in Tropics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26900" y="1343150"/>
            <a:ext cx="5382900" cy="3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Depending on the different latitude, there’s more diversity at the tropics than towards the poles.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 Reasons for this: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457200"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Evolutionary History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457200" lvl="0" mar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Climate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125" y="2222100"/>
            <a:ext cx="3839950" cy="27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300" y="104525"/>
            <a:ext cx="324000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265500" y="276475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Evolutionary History</a:t>
            </a: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56225" y="276475"/>
            <a:ext cx="3837000" cy="4335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Glaciations caused life to start over, and affected the temperate and polar areas, not the tropics.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Therefore, tropic communities are older, and have increased their variety of species at a larger rate than temperate and polar areas.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Tropics have growing seasons that are five times longer than those in the tundra.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r>
              <a:rPr lang="en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Tundra communities are at higher latitudes.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There are also shorter intervals between speciation events due to ‘biological time’ running about 5x faster in the tropics than near the poles.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87425" y="1967850"/>
            <a:ext cx="4196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Species richness may increase in a community as more speciation events occur.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425" y="2911449"/>
            <a:ext cx="3025348" cy="170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89050" y="370725"/>
            <a:ext cx="4045200" cy="962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Climate</a:t>
            </a:r>
          </a:p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939500" y="724200"/>
            <a:ext cx="3837000" cy="411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 input of solar energy and water availability both contribute to increased evapotranspiration.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Evapotranspiration is the evaporation of water	from soil plus the transpiration of water from 	plants.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 other terms, a hot, rainy environment is more productive than a cold, dry environment.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i="1"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Potential evapotranspiration </a:t>
            </a:r>
            <a:r>
              <a:rPr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is determined by the amount of solar radiation and temperature.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47400" y="1166225"/>
            <a:ext cx="3998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primary cause of the latitudinal gradient in richness and diversity.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0" y="1806575"/>
            <a:ext cx="2242350" cy="168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0650" y="3415425"/>
            <a:ext cx="2239954" cy="1679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72500"/>
            <a:ext cx="43380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AREA EFFECTS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Created by naturalist Alexander von Humboldt, the species-area curve stated: </a:t>
            </a:r>
            <a:r>
              <a:rPr b="1" lang="en" sz="1600">
                <a:latin typeface="Oswald"/>
                <a:ea typeface="Oswald"/>
                <a:cs typeface="Oswald"/>
                <a:sym typeface="Oswald"/>
              </a:rPr>
              <a:t>all other factors being equal, the larger the geographic area of a community, the more species it has.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Larger areas offer a greater diversity of habitats and microhabitats than smaller areas.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Developing species-area curves helps ecologists predict the potential loss of a certain area of a habitat is likely to affect the community’s diversity.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124" y="2346251"/>
            <a:ext cx="3275277" cy="25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000" y="235700"/>
            <a:ext cx="3625529" cy="204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74825" y="187425"/>
            <a:ext cx="8309400" cy="947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Island Equilibrium Model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16475" y="1374375"/>
            <a:ext cx="40398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Besides oceanic islands, there are also habitat islands: lakes, mountain peaks, or natural woodlands.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When considering a newly formed island, two factors that determine the number of species include:</a:t>
            </a:r>
          </a:p>
          <a:p>
            <a:pPr indent="-3302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❖"/>
            </a:pPr>
            <a:r>
              <a:rPr lang="en"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rate at which new species immigrate to the island</a:t>
            </a:r>
          </a:p>
          <a:p>
            <a:pPr indent="-3302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❖"/>
            </a:pPr>
            <a:r>
              <a:rPr lang="en"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rate at which species become extinct on the island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As the number of species on the island increases, the immigration rate of new species decreases.</a:t>
            </a:r>
          </a:p>
        </p:txBody>
      </p:sp>
      <p:sp>
        <p:nvSpPr>
          <p:cNvPr id="109" name="Shape 109"/>
          <p:cNvSpPr/>
          <p:nvPr/>
        </p:nvSpPr>
        <p:spPr>
          <a:xfrm>
            <a:off x="4258475" y="4518775"/>
            <a:ext cx="499800" cy="3957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4851850" y="4362600"/>
            <a:ext cx="40398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Any individual that reaches the island is less likely to represent a species that is already present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8475" y="1235150"/>
            <a:ext cx="2687700" cy="177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950" y="1235150"/>
            <a:ext cx="2370449" cy="17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9325" y="2904950"/>
            <a:ext cx="2453750" cy="15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MacArthur and Wilson’s model is called the </a:t>
            </a:r>
            <a:r>
              <a:rPr i="1" lang="en" sz="1600">
                <a:latin typeface="Oswald"/>
                <a:ea typeface="Oswald"/>
                <a:cs typeface="Oswald"/>
                <a:sym typeface="Oswald"/>
              </a:rPr>
              <a:t>island equilibrium model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 because an equilibrium will eventually be reached where </a:t>
            </a:r>
            <a:r>
              <a:rPr b="1" lang="en" sz="1600">
                <a:latin typeface="Oswald"/>
                <a:ea typeface="Oswald"/>
                <a:cs typeface="Oswald"/>
                <a:sym typeface="Oswald"/>
              </a:rPr>
              <a:t>rate of species immigration = rate of species extinction.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Two features that affect immigration and extinction rates include: </a:t>
            </a:r>
            <a:r>
              <a:rPr b="1" lang="en" sz="1600">
                <a:latin typeface="Oswald"/>
                <a:ea typeface="Oswald"/>
                <a:cs typeface="Oswald"/>
                <a:sym typeface="Oswald"/>
              </a:rPr>
              <a:t>size and isolation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Small islands have lower immigration rates because potential colonizers are less likely to reach it.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	E.g. Birds blown out to sea by a storm are more		likely to land by chance on a large island than on a 	small one.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MacArthur and Wilson’s studies support the prediction that </a:t>
            </a:r>
            <a:r>
              <a:rPr b="1" lang="en" sz="1600">
                <a:latin typeface="Oswald"/>
                <a:ea typeface="Oswald"/>
                <a:cs typeface="Oswald"/>
                <a:sym typeface="Oswald"/>
              </a:rPr>
              <a:t>species richness increases with island size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, and that the </a:t>
            </a:r>
            <a:r>
              <a:rPr b="1" lang="en" sz="1600">
                <a:latin typeface="Oswald"/>
                <a:ea typeface="Oswald"/>
                <a:cs typeface="Oswald"/>
                <a:sym typeface="Oswald"/>
              </a:rPr>
              <a:t>number of species decreases with increasing remoteness of the island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Predictions of species composition based on the model: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Oswald"/>
                <a:ea typeface="Oswald"/>
                <a:cs typeface="Oswald"/>
                <a:sym typeface="Oswald"/>
              </a:rPr>
              <a:t>Short Term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: Colonization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u="sng">
                <a:latin typeface="Oswald"/>
                <a:ea typeface="Oswald"/>
                <a:cs typeface="Oswald"/>
                <a:sym typeface="Oswald"/>
              </a:rPr>
              <a:t>Long Term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: Abiotic Disturbances, Adaptive Evolutionary Changes, Speciation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311700" y="372500"/>
            <a:ext cx="8007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Island Equilibrium Model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170" y="4837"/>
            <a:ext cx="4336578" cy="14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