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Slab-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Chapter 55.1</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Physical laws govern energy flow and chemical cycling in ecosystems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Concept of Chapter 55, Section 1</a:t>
            </a:r>
          </a:p>
        </p:txBody>
      </p:sp>
      <p:sp>
        <p:nvSpPr>
          <p:cNvPr id="70" name="Shape 7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An </a:t>
            </a:r>
            <a:r>
              <a:rPr lang="en">
                <a:solidFill>
                  <a:srgbClr val="8BC34A"/>
                </a:solidFill>
              </a:rPr>
              <a:t>ecosystem </a:t>
            </a:r>
            <a:r>
              <a:rPr lang="en"/>
              <a:t>consists of all organisms in a community and all the abiotic factors with which they interact. Laws of physics and chemistry apply to ecosystems, particularly in but degraded to heat during ecosystem processes. </a:t>
            </a:r>
          </a:p>
          <a:p>
            <a:pPr lvl="0">
              <a:spcBef>
                <a:spcPts val="0"/>
              </a:spcBef>
              <a:buNone/>
            </a:pPr>
            <a:r>
              <a:rPr lang="en"/>
              <a:t>Based on the </a:t>
            </a:r>
            <a:r>
              <a:rPr lang="en">
                <a:solidFill>
                  <a:srgbClr val="8BC34A"/>
                </a:solidFill>
              </a:rPr>
              <a:t>law of conservation of mass</a:t>
            </a:r>
            <a:r>
              <a:rPr lang="en"/>
              <a:t>, ecologists study how much of a chemical element enter and leaves an ecosystem and cycles within it. Inputs and outputs are generally small compared to recycled amounts, but their balance determines whether the ecosystem gains or loses an element over time.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193950" y="-74000"/>
            <a:ext cx="8368200" cy="686100"/>
          </a:xfrm>
          <a:prstGeom prst="rect">
            <a:avLst/>
          </a:prstGeom>
        </p:spPr>
        <p:txBody>
          <a:bodyPr anchorCtr="0" anchor="b" bIns="91425" lIns="91425" rIns="91425" tIns="91425">
            <a:noAutofit/>
          </a:bodyPr>
          <a:lstStyle/>
          <a:p>
            <a:pPr lvl="0">
              <a:spcBef>
                <a:spcPts val="0"/>
              </a:spcBef>
              <a:buNone/>
            </a:pPr>
            <a:r>
              <a:rPr lang="en"/>
              <a:t>Vocabulary </a:t>
            </a:r>
          </a:p>
        </p:txBody>
      </p:sp>
      <p:sp>
        <p:nvSpPr>
          <p:cNvPr id="76" name="Shape 76"/>
          <p:cNvSpPr txBox="1"/>
          <p:nvPr>
            <p:ph idx="1" type="body"/>
          </p:nvPr>
        </p:nvSpPr>
        <p:spPr>
          <a:xfrm>
            <a:off x="193950" y="456375"/>
            <a:ext cx="8756100" cy="3347700"/>
          </a:xfrm>
          <a:prstGeom prst="rect">
            <a:avLst/>
          </a:prstGeom>
        </p:spPr>
        <p:txBody>
          <a:bodyPr anchorCtr="0" anchor="t" bIns="91425" lIns="91425" rIns="91425" tIns="91425">
            <a:noAutofit/>
          </a:bodyPr>
          <a:lstStyle/>
          <a:p>
            <a:pPr lvl="0">
              <a:lnSpc>
                <a:spcPct val="100000"/>
              </a:lnSpc>
              <a:spcBef>
                <a:spcPts val="0"/>
              </a:spcBef>
              <a:buNone/>
            </a:pPr>
            <a:r>
              <a:rPr b="1" lang="en" sz="1600">
                <a:solidFill>
                  <a:srgbClr val="8BC34A"/>
                </a:solidFill>
              </a:rPr>
              <a:t>Ecosystem</a:t>
            </a:r>
            <a:r>
              <a:rPr b="1" lang="en" sz="1600"/>
              <a:t>, consists of all organisms in a community and all the abiotic factors with which they interact. </a:t>
            </a:r>
          </a:p>
          <a:p>
            <a:pPr lvl="0">
              <a:lnSpc>
                <a:spcPct val="100000"/>
              </a:lnSpc>
              <a:spcBef>
                <a:spcPts val="0"/>
              </a:spcBef>
              <a:buNone/>
            </a:pPr>
            <a:r>
              <a:rPr b="1" lang="en" sz="1600">
                <a:solidFill>
                  <a:srgbClr val="8BC34A"/>
                </a:solidFill>
              </a:rPr>
              <a:t>Law of conservation of mass</a:t>
            </a:r>
            <a:r>
              <a:rPr lang="en" sz="1600"/>
              <a:t> is as important for ecosystem as the laws of thermodynamics are, mass is conserved. Matter cannot be created or destroyed.</a:t>
            </a:r>
          </a:p>
          <a:p>
            <a:pPr lvl="0">
              <a:lnSpc>
                <a:spcPct val="100000"/>
              </a:lnSpc>
              <a:spcBef>
                <a:spcPts val="0"/>
              </a:spcBef>
              <a:buNone/>
            </a:pPr>
            <a:r>
              <a:rPr b="1" lang="en" sz="1600">
                <a:solidFill>
                  <a:srgbClr val="8BC34A"/>
                </a:solidFill>
              </a:rPr>
              <a:t>Primary producers</a:t>
            </a:r>
            <a:r>
              <a:rPr b="1" lang="en" sz="1600"/>
              <a:t>, </a:t>
            </a:r>
            <a:r>
              <a:rPr lang="en" sz="1600"/>
              <a:t>the trophic level that ultimately supports all other consists of autotrophs</a:t>
            </a:r>
          </a:p>
          <a:p>
            <a:pPr lvl="0">
              <a:lnSpc>
                <a:spcPct val="100000"/>
              </a:lnSpc>
              <a:spcBef>
                <a:spcPts val="0"/>
              </a:spcBef>
              <a:buNone/>
            </a:pPr>
            <a:r>
              <a:rPr b="1" lang="en" sz="1600">
                <a:solidFill>
                  <a:srgbClr val="8BC34A"/>
                </a:solidFill>
              </a:rPr>
              <a:t>Primary consumers</a:t>
            </a:r>
            <a:r>
              <a:rPr b="1" lang="en" sz="1600"/>
              <a:t>,</a:t>
            </a:r>
            <a:r>
              <a:rPr lang="en" sz="1600"/>
              <a:t> herbivores, which only eat plants and other primary producers (example: chemosynthetic prokaryotes) </a:t>
            </a:r>
          </a:p>
          <a:p>
            <a:pPr lvl="0">
              <a:lnSpc>
                <a:spcPct val="100000"/>
              </a:lnSpc>
              <a:spcBef>
                <a:spcPts val="0"/>
              </a:spcBef>
              <a:buNone/>
            </a:pPr>
            <a:r>
              <a:rPr b="1" lang="en" sz="1600">
                <a:solidFill>
                  <a:srgbClr val="8BC34A"/>
                </a:solidFill>
              </a:rPr>
              <a:t>Secondary consumers</a:t>
            </a:r>
            <a:r>
              <a:rPr b="1" lang="en" sz="1600"/>
              <a:t>,</a:t>
            </a:r>
            <a:r>
              <a:rPr lang="en" sz="1600"/>
              <a:t> carnivores that eat herbivores </a:t>
            </a:r>
          </a:p>
          <a:p>
            <a:pPr lvl="0">
              <a:lnSpc>
                <a:spcPct val="100000"/>
              </a:lnSpc>
              <a:spcBef>
                <a:spcPts val="0"/>
              </a:spcBef>
              <a:buNone/>
            </a:pPr>
            <a:r>
              <a:rPr b="1" lang="en" sz="1600">
                <a:solidFill>
                  <a:srgbClr val="8BC34A"/>
                </a:solidFill>
              </a:rPr>
              <a:t>Tertiary consumers</a:t>
            </a:r>
            <a:r>
              <a:rPr b="1" lang="en" sz="1600"/>
              <a:t>, </a:t>
            </a:r>
            <a:r>
              <a:rPr lang="en" sz="1600"/>
              <a:t>carnivores that eat other carnivores</a:t>
            </a:r>
          </a:p>
          <a:p>
            <a:pPr lvl="0">
              <a:lnSpc>
                <a:spcPct val="100000"/>
              </a:lnSpc>
              <a:spcBef>
                <a:spcPts val="0"/>
              </a:spcBef>
              <a:buNone/>
            </a:pPr>
            <a:r>
              <a:rPr b="1" lang="en" sz="1600">
                <a:solidFill>
                  <a:srgbClr val="8BC34A"/>
                </a:solidFill>
              </a:rPr>
              <a:t>Detritivores or Decomposers</a:t>
            </a:r>
            <a:r>
              <a:rPr lang="en" sz="1600"/>
              <a:t>,</a:t>
            </a:r>
            <a:r>
              <a:rPr b="1" lang="en" sz="1600"/>
              <a:t> </a:t>
            </a:r>
            <a:r>
              <a:rPr lang="en" sz="1600"/>
              <a:t>group of heterotrophs (refer to consumer that get their energy from detritus)</a:t>
            </a:r>
          </a:p>
          <a:p>
            <a:pPr lvl="0">
              <a:lnSpc>
                <a:spcPct val="100000"/>
              </a:lnSpc>
              <a:spcBef>
                <a:spcPts val="0"/>
              </a:spcBef>
              <a:buNone/>
            </a:pPr>
            <a:r>
              <a:rPr b="1" lang="en" sz="1600">
                <a:solidFill>
                  <a:srgbClr val="8BC34A"/>
                </a:solidFill>
              </a:rPr>
              <a:t>Detritus</a:t>
            </a:r>
            <a:r>
              <a:rPr b="1" lang="en" sz="1600"/>
              <a:t>, </a:t>
            </a:r>
            <a:r>
              <a:rPr lang="en" sz="1600"/>
              <a:t>is a nonliving organic material, such as the remains of dead organisms, feces, fallen leaves, and wood. Eaten by secondary and tertiary consumets. 2 groups: prokaryotes and fungi</a:t>
            </a:r>
          </a:p>
          <a:p>
            <a:pPr lvl="0">
              <a:lnSpc>
                <a:spcPct val="100000"/>
              </a:lnSpc>
              <a:spcBef>
                <a:spcPts val="0"/>
              </a:spcBef>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Conservation of Energy</a:t>
            </a:r>
          </a:p>
        </p:txBody>
      </p:sp>
      <p:sp>
        <p:nvSpPr>
          <p:cNvPr id="82" name="Shape 82"/>
          <p:cNvSpPr txBox="1"/>
          <p:nvPr>
            <p:ph idx="1" type="body"/>
          </p:nvPr>
        </p:nvSpPr>
        <p:spPr>
          <a:xfrm>
            <a:off x="387900" y="1208775"/>
            <a:ext cx="8678100" cy="3360000"/>
          </a:xfrm>
          <a:prstGeom prst="rect">
            <a:avLst/>
          </a:prstGeom>
        </p:spPr>
        <p:txBody>
          <a:bodyPr anchorCtr="0" anchor="t" bIns="91425" lIns="91425" rIns="91425" tIns="91425">
            <a:noAutofit/>
          </a:bodyPr>
          <a:lstStyle/>
          <a:p>
            <a:pPr indent="-323850" lvl="0" marL="457200" rtl="0">
              <a:lnSpc>
                <a:spcPct val="100000"/>
              </a:lnSpc>
              <a:spcBef>
                <a:spcPts val="0"/>
              </a:spcBef>
              <a:buSzPct val="100000"/>
              <a:buChar char="-"/>
            </a:pPr>
            <a:r>
              <a:rPr lang="en" sz="1500"/>
              <a:t>The first law of thermodynamics, states that energy cannot be created or destroyed but only transferred or transformed. We can potentially account for the transfer of energy through an ecosystem from its input as solar radiation to its release as heat from organisms. </a:t>
            </a:r>
          </a:p>
          <a:p>
            <a:pPr indent="-323850" lvl="1" marL="914400" rtl="0">
              <a:lnSpc>
                <a:spcPct val="100000"/>
              </a:lnSpc>
              <a:spcBef>
                <a:spcPts val="0"/>
              </a:spcBef>
              <a:buSzPct val="100000"/>
              <a:buChar char="-"/>
            </a:pPr>
            <a:r>
              <a:rPr lang="en" sz="1500"/>
              <a:t>Plants and other photosynthetic </a:t>
            </a:r>
            <a:r>
              <a:rPr lang="en" sz="1500"/>
              <a:t>organisms</a:t>
            </a:r>
            <a:r>
              <a:rPr lang="en" sz="1500"/>
              <a:t> convert solar energy to chemical energy, but the total amount of energy does not change: amount of energy stored in organic molecules must equal the total solar energy intercepted by the plant, minus the amount reflected and dissipated as heat.</a:t>
            </a:r>
          </a:p>
          <a:p>
            <a:pPr indent="0" lvl="0" marL="0" rtl="0">
              <a:lnSpc>
                <a:spcPct val="100000"/>
              </a:lnSpc>
              <a:spcBef>
                <a:spcPts val="0"/>
              </a:spcBef>
              <a:buNone/>
            </a:pPr>
            <a:r>
              <a:rPr lang="en" sz="1500"/>
              <a:t>- tracing energy flow through ecosystem in order to understand factors that control energy transfers. </a:t>
            </a:r>
          </a:p>
          <a:p>
            <a:pPr indent="0" lvl="0" marL="0" rtl="0">
              <a:lnSpc>
                <a:spcPct val="100000"/>
              </a:lnSpc>
              <a:spcBef>
                <a:spcPts val="0"/>
              </a:spcBef>
              <a:buNone/>
            </a:pPr>
            <a:r>
              <a:rPr lang="en" sz="1500"/>
              <a:t>-The second law of thermodynamics, states that every exchange of energy increases the entropy of the universe, is that energy conversion are inefficient; some energy is always lost as heat.</a:t>
            </a:r>
          </a:p>
          <a:p>
            <a:pPr indent="-323850" lvl="0" marL="914400" rtl="0">
              <a:lnSpc>
                <a:spcPct val="100000"/>
              </a:lnSpc>
              <a:spcBef>
                <a:spcPts val="0"/>
              </a:spcBef>
              <a:buSzPct val="100000"/>
              <a:buChar char="-"/>
            </a:pPr>
            <a:r>
              <a:rPr lang="en" sz="1500"/>
              <a:t>Can measure the efficiency of ecological energy conversions.</a:t>
            </a:r>
          </a:p>
          <a:p>
            <a:pPr lvl="0" rtl="0">
              <a:lnSpc>
                <a:spcPct val="100000"/>
              </a:lnSpc>
              <a:spcBef>
                <a:spcPts val="0"/>
              </a:spcBef>
              <a:buNone/>
            </a:pPr>
            <a:r>
              <a:rPr lang="en" sz="1500"/>
              <a:t>-Energy flowing through ecosystems is dissipated into space as heat, so if the sun were not continuously providing sun for the Earth most ecosystems would not exist.  </a:t>
            </a:r>
          </a:p>
          <a:p>
            <a:pPr lvl="0">
              <a:lnSpc>
                <a:spcPct val="100000"/>
              </a:lnSpc>
              <a:spcBef>
                <a:spcPts val="0"/>
              </a:spcBef>
              <a:buNone/>
            </a:pPr>
            <a: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Conservation of Mass</a:t>
            </a:r>
          </a:p>
        </p:txBody>
      </p:sp>
      <p:sp>
        <p:nvSpPr>
          <p:cNvPr id="88" name="Shape 88"/>
          <p:cNvSpPr txBox="1"/>
          <p:nvPr>
            <p:ph idx="1" type="body"/>
          </p:nvPr>
        </p:nvSpPr>
        <p:spPr>
          <a:xfrm>
            <a:off x="-75" y="1011425"/>
            <a:ext cx="9144000" cy="3557400"/>
          </a:xfrm>
          <a:prstGeom prst="rect">
            <a:avLst/>
          </a:prstGeom>
        </p:spPr>
        <p:txBody>
          <a:bodyPr anchorCtr="0" anchor="t" bIns="91425" lIns="91425" rIns="91425" tIns="91425">
            <a:noAutofit/>
          </a:bodyPr>
          <a:lstStyle/>
          <a:p>
            <a:pPr lvl="0">
              <a:lnSpc>
                <a:spcPct val="100000"/>
              </a:lnSpc>
              <a:spcBef>
                <a:spcPts val="0"/>
              </a:spcBef>
              <a:buNone/>
            </a:pPr>
            <a:r>
              <a:rPr lang="en" sz="1300"/>
              <a:t>-Matter cannot be created or destroyed just like energy.Mass is conserved and can be </a:t>
            </a:r>
            <a:r>
              <a:rPr lang="en" sz="1300"/>
              <a:t>determine</a:t>
            </a:r>
            <a:r>
              <a:rPr lang="en" sz="1300"/>
              <a:t> how much of a chemical element cycles within an ecosystem or is gained or lost by that ecosystem overtime.  </a:t>
            </a:r>
          </a:p>
          <a:p>
            <a:pPr lvl="0">
              <a:lnSpc>
                <a:spcPct val="100000"/>
              </a:lnSpc>
              <a:spcBef>
                <a:spcPts val="0"/>
              </a:spcBef>
              <a:buNone/>
            </a:pPr>
            <a:r>
              <a:rPr lang="en" sz="1300"/>
              <a:t>- Chemical elements are continuously recycled within ecosystems. Measurement and analysis of chemical cycling within ecosystems and in the biosphere as a whole are important aspect of ecosystem ecology. </a:t>
            </a:r>
          </a:p>
          <a:p>
            <a:pPr lvl="0">
              <a:lnSpc>
                <a:spcPct val="100000"/>
              </a:lnSpc>
              <a:spcBef>
                <a:spcPts val="0"/>
              </a:spcBef>
              <a:buNone/>
            </a:pPr>
            <a:r>
              <a:rPr lang="en" sz="1300"/>
              <a:t>- Elements are not </a:t>
            </a:r>
            <a:r>
              <a:rPr lang="en" sz="1300"/>
              <a:t>significantly</a:t>
            </a:r>
            <a:r>
              <a:rPr lang="en" sz="1300"/>
              <a:t>, gained or lost on a global scale they can be gained by or lost from a particular ecosystem. </a:t>
            </a:r>
          </a:p>
          <a:p>
            <a:pPr indent="457200" lvl="0" rtl="0">
              <a:lnSpc>
                <a:spcPct val="100000"/>
              </a:lnSpc>
              <a:spcBef>
                <a:spcPts val="0"/>
              </a:spcBef>
              <a:buNone/>
            </a:pPr>
            <a:r>
              <a:rPr lang="en" sz="1300"/>
              <a:t>-In terms of losses, some elements are returned to the atmosphere as gases or moving water. </a:t>
            </a:r>
          </a:p>
          <a:p>
            <a:pPr indent="0" lvl="0" marL="0" rtl="0">
              <a:lnSpc>
                <a:spcPct val="100000"/>
              </a:lnSpc>
              <a:spcBef>
                <a:spcPts val="0"/>
              </a:spcBef>
              <a:buNone/>
            </a:pPr>
            <a:r>
              <a:rPr lang="en" sz="1300"/>
              <a:t>- Ecosystems are open systems, absorbing energy and mass and releasing heat and waste products. </a:t>
            </a:r>
          </a:p>
          <a:p>
            <a:pPr indent="0" lvl="0" marL="0" rtl="0">
              <a:lnSpc>
                <a:spcPct val="100000"/>
              </a:lnSpc>
              <a:spcBef>
                <a:spcPts val="0"/>
              </a:spcBef>
              <a:buNone/>
            </a:pPr>
            <a:r>
              <a:rPr lang="en" sz="1300"/>
              <a:t>- In nature gains and losses are small compared to the amounts recycled within them. </a:t>
            </a:r>
          </a:p>
          <a:p>
            <a:pPr indent="0" lvl="0" marL="0" rtl="0">
              <a:lnSpc>
                <a:spcPct val="100000"/>
              </a:lnSpc>
              <a:spcBef>
                <a:spcPts val="0"/>
              </a:spcBef>
              <a:buNone/>
            </a:pPr>
            <a:r>
              <a:rPr lang="en" sz="1300"/>
              <a:t>- Balance between inputs and outputs determines whether an ecosystem is a source or a sink for a given element. </a:t>
            </a:r>
          </a:p>
          <a:p>
            <a:pPr indent="0" lvl="0" marL="0" rtl="0">
              <a:lnSpc>
                <a:spcPct val="100000"/>
              </a:lnSpc>
              <a:spcBef>
                <a:spcPts val="0"/>
              </a:spcBef>
              <a:buNone/>
            </a:pPr>
            <a:r>
              <a:rPr lang="en" sz="1300"/>
              <a:t>- If a minerals output exceeds its inputs, eventually limit production in that system. </a:t>
            </a:r>
          </a:p>
          <a:p>
            <a:pPr indent="0" lvl="0" marL="0">
              <a:lnSpc>
                <a:spcPct val="100000"/>
              </a:lnSpc>
              <a:spcBef>
                <a:spcPts val="0"/>
              </a:spcBef>
              <a:buNone/>
            </a:pPr>
            <a:r>
              <a:rPr lang="en" sz="1300"/>
              <a:t>- Human </a:t>
            </a:r>
            <a:r>
              <a:rPr lang="en" sz="1300"/>
              <a:t>activities</a:t>
            </a:r>
            <a:r>
              <a:rPr lang="en" sz="1300"/>
              <a:t> outen alter the balance considerably.  </a:t>
            </a:r>
            <a:r>
              <a:rPr lang="en" sz="1200"/>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Energy, Mass and Trophic Levels</a:t>
            </a:r>
          </a:p>
        </p:txBody>
      </p:sp>
      <p:sp>
        <p:nvSpPr>
          <p:cNvPr id="94" name="Shape 94"/>
          <p:cNvSpPr txBox="1"/>
          <p:nvPr>
            <p:ph idx="1" type="body"/>
          </p:nvPr>
        </p:nvSpPr>
        <p:spPr>
          <a:xfrm>
            <a:off x="280350" y="1233475"/>
            <a:ext cx="8583300" cy="3347700"/>
          </a:xfrm>
          <a:prstGeom prst="rect">
            <a:avLst/>
          </a:prstGeom>
        </p:spPr>
        <p:txBody>
          <a:bodyPr anchorCtr="0" anchor="t" bIns="91425" lIns="91425" rIns="91425" tIns="91425">
            <a:noAutofit/>
          </a:bodyPr>
          <a:lstStyle/>
          <a:p>
            <a:pPr indent="-228600" lvl="0" marL="457200" rtl="0">
              <a:spcBef>
                <a:spcPts val="0"/>
              </a:spcBef>
              <a:buChar char="-"/>
            </a:pPr>
            <a:r>
              <a:rPr lang="en"/>
              <a:t>Ecologists assign species to trophic levels based on their main source of nutrition and energy. </a:t>
            </a:r>
          </a:p>
          <a:p>
            <a:pPr indent="-330200" lvl="1" marL="914400" rtl="0">
              <a:spcBef>
                <a:spcPts val="0"/>
              </a:spcBef>
              <a:buSzPct val="100000"/>
              <a:buChar char="-"/>
            </a:pPr>
            <a:r>
              <a:rPr lang="en" sz="1600"/>
              <a:t>Most autotrophs are photosynthetic organisms that use light energy to </a:t>
            </a:r>
            <a:r>
              <a:rPr lang="en" sz="1600"/>
              <a:t>synthesize</a:t>
            </a:r>
            <a:r>
              <a:rPr lang="en" sz="1600"/>
              <a:t> sugars and other organic compounds. Use as a fuel in cellular respiration and as building material to grow. </a:t>
            </a:r>
          </a:p>
          <a:p>
            <a:pPr indent="-330200" lvl="1" marL="914400" rtl="0">
              <a:spcBef>
                <a:spcPts val="0"/>
              </a:spcBef>
              <a:buSzPct val="100000"/>
              <a:buChar char="-"/>
            </a:pPr>
            <a:r>
              <a:rPr lang="en" sz="1600"/>
              <a:t>Examples of Autotrophs: plants, algae, and photosynthetic prokaryotes are biosphere’s main autotrophs</a:t>
            </a:r>
          </a:p>
          <a:p>
            <a:pPr indent="-330200" lvl="1" marL="914400" rtl="0">
              <a:spcBef>
                <a:spcPts val="0"/>
              </a:spcBef>
              <a:buSzPct val="100000"/>
              <a:buChar char="-"/>
            </a:pPr>
            <a:r>
              <a:rPr lang="en" sz="1600"/>
              <a:t>Organisms in trophic levels above the primary producers are heterotrophs, depends directly or indirectly on outputs of primary producers for their source of energy. </a:t>
            </a:r>
          </a:p>
          <a:p>
            <a:pPr indent="0" lvl="0" marL="0" rtl="0">
              <a:spcBef>
                <a:spcPts val="0"/>
              </a:spcBef>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nvSpPr>
        <p:spPr>
          <a:xfrm>
            <a:off x="370025" y="308375"/>
            <a:ext cx="8412300" cy="4526700"/>
          </a:xfrm>
          <a:prstGeom prst="rect">
            <a:avLst/>
          </a:prstGeom>
          <a:noFill/>
          <a:ln>
            <a:noFill/>
          </a:ln>
        </p:spPr>
        <p:txBody>
          <a:bodyPr anchorCtr="0" anchor="t" bIns="91425" lIns="91425" rIns="91425" tIns="91425">
            <a:noAutofit/>
          </a:bodyPr>
          <a:lstStyle/>
          <a:p>
            <a:pPr indent="0" lvl="0" marL="457200" rtl="0">
              <a:lnSpc>
                <a:spcPct val="115000"/>
              </a:lnSpc>
              <a:spcBef>
                <a:spcPts val="0"/>
              </a:spcBef>
              <a:spcAft>
                <a:spcPts val="1600"/>
              </a:spcAft>
              <a:buNone/>
            </a:pPr>
            <a:r>
              <a:rPr lang="en" sz="2400">
                <a:solidFill>
                  <a:schemeClr val="dk1"/>
                </a:solidFill>
                <a:latin typeface="Roboto"/>
                <a:ea typeface="Roboto"/>
                <a:cs typeface="Roboto"/>
                <a:sym typeface="Roboto"/>
              </a:rPr>
              <a:t>Detritus/ Decomposition:</a:t>
            </a:r>
            <a:r>
              <a:rPr lang="en" sz="1800">
                <a:solidFill>
                  <a:schemeClr val="dk1"/>
                </a:solidFill>
                <a:latin typeface="Roboto"/>
                <a:ea typeface="Roboto"/>
                <a:cs typeface="Roboto"/>
                <a:sym typeface="Roboto"/>
              </a:rPr>
              <a:t> </a:t>
            </a:r>
          </a:p>
          <a:p>
            <a:pPr indent="0" lvl="0" marL="457200" rtl="0">
              <a:lnSpc>
                <a:spcPct val="115000"/>
              </a:lnSpc>
              <a:spcBef>
                <a:spcPts val="0"/>
              </a:spcBef>
              <a:spcAft>
                <a:spcPts val="1600"/>
              </a:spcAft>
              <a:buNone/>
            </a:pPr>
            <a:r>
              <a:rPr lang="en" sz="1800">
                <a:solidFill>
                  <a:schemeClr val="dk1"/>
                </a:solidFill>
                <a:latin typeface="Roboto"/>
                <a:ea typeface="Roboto"/>
                <a:cs typeface="Roboto"/>
                <a:sym typeface="Roboto"/>
              </a:rPr>
              <a:t>-2 important groups in Detritus :Prokaryotes and Fungi: Secrete enzymes that digest organic material, then absorb the breakdown products, linking the consumers and primary producers in an ecosystem.  </a:t>
            </a:r>
          </a:p>
          <a:p>
            <a:pPr indent="0" lvl="0" marL="457200" rtl="0">
              <a:lnSpc>
                <a:spcPct val="115000"/>
              </a:lnSpc>
              <a:spcBef>
                <a:spcPts val="0"/>
              </a:spcBef>
              <a:spcAft>
                <a:spcPts val="1600"/>
              </a:spcAft>
              <a:buNone/>
            </a:pPr>
            <a:r>
              <a:rPr lang="en" sz="1800">
                <a:solidFill>
                  <a:schemeClr val="dk1"/>
                </a:solidFill>
                <a:latin typeface="Roboto"/>
                <a:ea typeface="Roboto"/>
                <a:cs typeface="Roboto"/>
                <a:sym typeface="Roboto"/>
              </a:rPr>
              <a:t>-Detritus play a critical role in recycling chemical elements back to primary producers. They convert organic matter from all trophic levels to inorganic compounds usable by primary producers,closing the loop of an ecosystem’s chemical cycling. </a:t>
            </a:r>
          </a:p>
          <a:p>
            <a:pPr lvl="0" rtl="0">
              <a:lnSpc>
                <a:spcPct val="115000"/>
              </a:lnSpc>
              <a:spcBef>
                <a:spcPts val="0"/>
              </a:spcBef>
              <a:spcAft>
                <a:spcPts val="1600"/>
              </a:spcAft>
              <a:buNone/>
            </a:pPr>
            <a:r>
              <a:rPr lang="en" sz="1800">
                <a:solidFill>
                  <a:schemeClr val="dk1"/>
                </a:solidFill>
                <a:latin typeface="Roboto"/>
                <a:ea typeface="Roboto"/>
                <a:cs typeface="Roboto"/>
                <a:sym typeface="Roboto"/>
              </a:rPr>
              <a:t>-Producers can then recycle these elements into organic compounds. If decomposition stopped then all life would cease because detritus would pile up and supply the ingredients needed to synthesize new organic matter.</a:t>
            </a:r>
          </a:p>
          <a:p>
            <a:pPr indent="0" lvl="0" marL="0">
              <a:spcBef>
                <a:spcPts val="0"/>
              </a:spcBef>
              <a:buNone/>
            </a:pPr>
            <a:r>
              <a:t/>
            </a:r>
            <a:endParaRPr sz="18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3803149" y="481624"/>
            <a:ext cx="5340849" cy="4008150"/>
          </a:xfrm>
          <a:prstGeom prst="rect">
            <a:avLst/>
          </a:prstGeom>
          <a:noFill/>
          <a:ln>
            <a:noFill/>
          </a:ln>
        </p:spPr>
      </p:pic>
      <p:sp>
        <p:nvSpPr>
          <p:cNvPr id="105" name="Shape 105"/>
          <p:cNvSpPr txBox="1"/>
          <p:nvPr/>
        </p:nvSpPr>
        <p:spPr>
          <a:xfrm>
            <a:off x="703075" y="1825850"/>
            <a:ext cx="2319000" cy="13197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dk1"/>
                </a:solidFill>
                <a:latin typeface="Roboto"/>
                <a:ea typeface="Roboto"/>
                <a:cs typeface="Roboto"/>
                <a:sym typeface="Roboto"/>
              </a:rPr>
              <a:t>An overview of energy and nutrient dynamics in an ecosystem.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