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2" name="Shape 14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8" name="Shape 14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0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0" y="76150"/>
            <a:ext cx="8520600" cy="4736400"/>
          </a:xfrm>
          <a:prstGeom prst="rect">
            <a:avLst/>
          </a:prstGeom>
        </p:spPr>
        <p:txBody>
          <a:bodyPr anchorCtr="0" anchor="b" bIns="91425" lIns="91425" rIns="91425" tIns="91425">
            <a:noAutofit/>
          </a:bodyPr>
          <a:lstStyle/>
          <a:p>
            <a:pPr indent="0" lvl="0" marL="0" rtl="0">
              <a:spcBef>
                <a:spcPts val="0"/>
              </a:spcBef>
              <a:buNone/>
            </a:pPr>
            <a:r>
              <a:rPr lang="en">
                <a:solidFill>
                  <a:srgbClr val="A2C4C9"/>
                </a:solidFill>
              </a:rPr>
              <a:t>AP Bio Ecology Project</a:t>
            </a:r>
          </a:p>
          <a:p>
            <a:pPr indent="0" lvl="0" marL="0" rtl="0">
              <a:spcBef>
                <a:spcPts val="0"/>
              </a:spcBef>
              <a:buNone/>
            </a:pPr>
            <a:r>
              <a:rPr lang="en">
                <a:solidFill>
                  <a:srgbClr val="FFE599"/>
                </a:solidFill>
              </a:rPr>
              <a:t>Chapter 55.2</a:t>
            </a:r>
          </a:p>
          <a:p>
            <a:pPr lvl="0" rtl="0">
              <a:spcBef>
                <a:spcPts val="0"/>
              </a:spcBef>
              <a:buNone/>
            </a:pPr>
            <a:r>
              <a:t/>
            </a:r>
            <a:endParaRPr sz="3000">
              <a:solidFill>
                <a:srgbClr val="6FA8DC"/>
              </a:solidFill>
            </a:endParaRPr>
          </a:p>
          <a:p>
            <a:pPr lvl="0" rtl="0" algn="l">
              <a:spcBef>
                <a:spcPts val="0"/>
              </a:spcBef>
              <a:buNone/>
            </a:pPr>
            <a:r>
              <a:t/>
            </a:r>
            <a:endParaRPr sz="3000"/>
          </a:p>
          <a:p>
            <a:pPr lvl="0">
              <a:spcBef>
                <a:spcPts val="0"/>
              </a:spcBef>
              <a:buNone/>
            </a:pPr>
            <a:r>
              <a:rPr lang="en" sz="1800">
                <a:latin typeface="Comic Sans MS"/>
                <a:ea typeface="Comic Sans MS"/>
                <a:cs typeface="Comic Sans MS"/>
                <a:sym typeface="Comic Sans MS"/>
              </a:rPr>
              <a:t>By: Jonathan Russo</a:t>
            </a:r>
          </a:p>
          <a:p>
            <a:pPr lvl="0" rtl="0">
              <a:spcBef>
                <a:spcPts val="0"/>
              </a:spcBef>
              <a:buNone/>
            </a:pPr>
            <a:r>
              <a:t/>
            </a:r>
            <a:endParaRPr sz="3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88525"/>
            <a:ext cx="8520600" cy="572700"/>
          </a:xfrm>
          <a:prstGeom prst="rect">
            <a:avLst/>
          </a:prstGeom>
        </p:spPr>
        <p:txBody>
          <a:bodyPr anchorCtr="0" anchor="t" bIns="91425" lIns="91425" rIns="91425" tIns="91425">
            <a:noAutofit/>
          </a:bodyPr>
          <a:lstStyle/>
          <a:p>
            <a:pPr lvl="0" rtl="0" algn="ctr">
              <a:spcBef>
                <a:spcPts val="0"/>
              </a:spcBef>
              <a:buNone/>
            </a:pPr>
            <a:r>
              <a:rPr lang="en" sz="3000">
                <a:solidFill>
                  <a:srgbClr val="6FA8DC"/>
                </a:solidFill>
              </a:rPr>
              <a:t>Nutrient Limitation</a:t>
            </a:r>
          </a:p>
        </p:txBody>
      </p:sp>
      <p:sp>
        <p:nvSpPr>
          <p:cNvPr id="109" name="Shape 109"/>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55600" lvl="0" marL="457200" marR="0" rtl="0" algn="l">
              <a:lnSpc>
                <a:spcPct val="115000"/>
              </a:lnSpc>
              <a:spcBef>
                <a:spcPts val="0"/>
              </a:spcBef>
              <a:spcAft>
                <a:spcPts val="1600"/>
              </a:spcAft>
              <a:buSzPct val="100000"/>
              <a:buChar char="●"/>
            </a:pPr>
            <a:r>
              <a:rPr lang="en" sz="2000"/>
              <a:t>A </a:t>
            </a:r>
            <a:r>
              <a:rPr b="1" lang="en" sz="2000"/>
              <a:t>limiting nutrient</a:t>
            </a:r>
            <a:r>
              <a:rPr lang="en" sz="2000"/>
              <a:t> is the element that must be added for production to increase.</a:t>
            </a:r>
          </a:p>
          <a:p>
            <a:pPr indent="-228600" lvl="1" marL="914400" marR="0" rtl="0" algn="l">
              <a:lnSpc>
                <a:spcPct val="115000"/>
              </a:lnSpc>
              <a:spcBef>
                <a:spcPts val="0"/>
              </a:spcBef>
              <a:spcAft>
                <a:spcPts val="1600"/>
              </a:spcAft>
              <a:buChar char="○"/>
            </a:pPr>
            <a:r>
              <a:rPr lang="en"/>
              <a:t>Ex: Nitrogen and Phosphorus limit marine production</a:t>
            </a:r>
          </a:p>
          <a:p>
            <a:pPr indent="-355600" lvl="0" marL="457200" marR="0" rtl="0" algn="l">
              <a:lnSpc>
                <a:spcPct val="115000"/>
              </a:lnSpc>
              <a:spcBef>
                <a:spcPts val="0"/>
              </a:spcBef>
              <a:spcAft>
                <a:spcPts val="1600"/>
              </a:spcAft>
              <a:buSzPct val="100000"/>
              <a:buChar char="●"/>
            </a:pPr>
            <a:r>
              <a:rPr lang="en" sz="2000"/>
              <a:t>Nutrient enrichment experiments have confirmed that nitrogen was limiting phytoplankton growth off the south shore of Long Island.</a:t>
            </a:r>
          </a:p>
          <a:p>
            <a:pPr indent="-355600" lvl="0" marL="457200" marR="0" rtl="0" algn="l">
              <a:lnSpc>
                <a:spcPct val="115000"/>
              </a:lnSpc>
              <a:spcBef>
                <a:spcPts val="0"/>
              </a:spcBef>
              <a:spcAft>
                <a:spcPts val="1600"/>
              </a:spcAft>
              <a:buSzPct val="100000"/>
              <a:buChar char="●"/>
            </a:pPr>
            <a:r>
              <a:rPr lang="en" sz="2000"/>
              <a:t>This information can be used to prevent algae “blooms” caused by excess runoff that fertilizes the phytoplankton. </a:t>
            </a:r>
          </a:p>
          <a:p>
            <a:pPr indent="0" lvl="0" marL="0" rtl="0">
              <a:spcBef>
                <a:spcPts val="0"/>
              </a:spcBef>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88525"/>
            <a:ext cx="8520600" cy="572700"/>
          </a:xfrm>
          <a:prstGeom prst="rect">
            <a:avLst/>
          </a:prstGeom>
        </p:spPr>
        <p:txBody>
          <a:bodyPr anchorCtr="0" anchor="t" bIns="91425" lIns="91425" rIns="91425" tIns="91425">
            <a:noAutofit/>
          </a:bodyPr>
          <a:lstStyle/>
          <a:p>
            <a:pPr lvl="0" rtl="0" algn="ctr">
              <a:spcBef>
                <a:spcPts val="0"/>
              </a:spcBef>
              <a:buNone/>
            </a:pPr>
            <a:r>
              <a:rPr lang="en" sz="3000">
                <a:solidFill>
                  <a:srgbClr val="6FA8DC"/>
                </a:solidFill>
              </a:rPr>
              <a:t>Nutrient Limitation</a:t>
            </a:r>
          </a:p>
        </p:txBody>
      </p:sp>
      <p:sp>
        <p:nvSpPr>
          <p:cNvPr id="115" name="Shape 115"/>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55600" lvl="0" marL="457200" marR="0" rtl="0" algn="l">
              <a:lnSpc>
                <a:spcPct val="115000"/>
              </a:lnSpc>
              <a:spcBef>
                <a:spcPts val="0"/>
              </a:spcBef>
              <a:spcAft>
                <a:spcPts val="1600"/>
              </a:spcAft>
              <a:buSzPct val="100000"/>
              <a:buChar char="●"/>
            </a:pPr>
            <a:r>
              <a:rPr lang="en" sz="2000"/>
              <a:t>The macronutrients nitrogen and phosphorus aren’t the only nutrients that can limit aquatic production since several large areas of the ocean have low levels of phytoplankton, yet they have high concentrations of nitrogen.</a:t>
            </a:r>
          </a:p>
          <a:p>
            <a:pPr indent="-355600" lvl="0" marL="457200" marR="0" rtl="0" algn="l">
              <a:lnSpc>
                <a:spcPct val="115000"/>
              </a:lnSpc>
              <a:spcBef>
                <a:spcPts val="0"/>
              </a:spcBef>
              <a:spcAft>
                <a:spcPts val="1600"/>
              </a:spcAft>
              <a:buSzPct val="100000"/>
              <a:buChar char="●"/>
            </a:pPr>
            <a:r>
              <a:rPr lang="en" sz="2000"/>
              <a:t>Experiments occurred where researchers spread low concentrations of dissolved iron in an ocean.</a:t>
            </a:r>
          </a:p>
          <a:p>
            <a:pPr indent="-355600" lvl="0" marL="457200" marR="0" rtl="0" algn="l">
              <a:lnSpc>
                <a:spcPct val="115000"/>
              </a:lnSpc>
              <a:spcBef>
                <a:spcPts val="0"/>
              </a:spcBef>
              <a:spcAft>
                <a:spcPts val="1600"/>
              </a:spcAft>
              <a:buSzPct val="100000"/>
              <a:buChar char="●"/>
            </a:pPr>
            <a:r>
              <a:rPr lang="en" sz="2000"/>
              <a:t>This resulted in stimulated growth of cyanobacteria that fix additional atmospheric nitrogen.</a:t>
            </a:r>
          </a:p>
          <a:p>
            <a:pPr indent="0" lvl="0" marL="0" rtl="0">
              <a:spcBef>
                <a:spcPts val="0"/>
              </a:spcBef>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311700" y="88525"/>
            <a:ext cx="8520600" cy="572700"/>
          </a:xfrm>
          <a:prstGeom prst="rect">
            <a:avLst/>
          </a:prstGeom>
        </p:spPr>
        <p:txBody>
          <a:bodyPr anchorCtr="0" anchor="t" bIns="91425" lIns="91425" rIns="91425" tIns="91425">
            <a:noAutofit/>
          </a:bodyPr>
          <a:lstStyle/>
          <a:p>
            <a:pPr lvl="0" rtl="0" algn="ctr">
              <a:spcBef>
                <a:spcPts val="0"/>
              </a:spcBef>
              <a:buNone/>
            </a:pPr>
            <a:r>
              <a:rPr lang="en" sz="3000">
                <a:solidFill>
                  <a:srgbClr val="6FA8DC"/>
                </a:solidFill>
              </a:rPr>
              <a:t>Nutrient Limitation</a:t>
            </a:r>
          </a:p>
        </p:txBody>
      </p:sp>
      <p:sp>
        <p:nvSpPr>
          <p:cNvPr id="121" name="Shape 121"/>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55600" lvl="0" marL="457200" marR="0" rtl="0" algn="l">
              <a:lnSpc>
                <a:spcPct val="115000"/>
              </a:lnSpc>
              <a:spcBef>
                <a:spcPts val="0"/>
              </a:spcBef>
              <a:spcAft>
                <a:spcPts val="1600"/>
              </a:spcAft>
              <a:buSzPct val="100000"/>
              <a:buChar char="●"/>
            </a:pPr>
            <a:r>
              <a:rPr lang="en" sz="2000"/>
              <a:t>In areas of upwelling, nutrient-rich, deep waters circulate to the ocean surface.</a:t>
            </a:r>
          </a:p>
          <a:p>
            <a:pPr indent="-355600" lvl="0" marL="457200" marR="0" rtl="0" algn="l">
              <a:lnSpc>
                <a:spcPct val="115000"/>
              </a:lnSpc>
              <a:spcBef>
                <a:spcPts val="0"/>
              </a:spcBef>
              <a:spcAft>
                <a:spcPts val="1600"/>
              </a:spcAft>
              <a:buSzPct val="100000"/>
              <a:buChar char="●"/>
            </a:pPr>
            <a:r>
              <a:rPr lang="en" sz="2000"/>
              <a:t>These areas have exceptionally high primary production, supporting the hypothesis that nutrient availability determines marine primary production. </a:t>
            </a:r>
          </a:p>
          <a:p>
            <a:pPr indent="-355600" lvl="0" marL="457200" marR="0" rtl="0" algn="l">
              <a:lnSpc>
                <a:spcPct val="115000"/>
              </a:lnSpc>
              <a:spcBef>
                <a:spcPts val="0"/>
              </a:spcBef>
              <a:spcAft>
                <a:spcPts val="1600"/>
              </a:spcAft>
              <a:buSzPct val="100000"/>
              <a:buChar char="●"/>
            </a:pPr>
            <a:r>
              <a:rPr lang="en" sz="2000"/>
              <a:t>Nutrient limitation is also common in freshwater lakes. </a:t>
            </a:r>
          </a:p>
          <a:p>
            <a:pPr indent="0" lvl="0" marL="0" rtl="0">
              <a:spcBef>
                <a:spcPts val="0"/>
              </a:spcBef>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88525"/>
            <a:ext cx="8520600" cy="572700"/>
          </a:xfrm>
          <a:prstGeom prst="rect">
            <a:avLst/>
          </a:prstGeom>
        </p:spPr>
        <p:txBody>
          <a:bodyPr anchorCtr="0" anchor="t" bIns="91425" lIns="91425" rIns="91425" tIns="91425">
            <a:noAutofit/>
          </a:bodyPr>
          <a:lstStyle/>
          <a:p>
            <a:pPr lvl="0" rtl="0" algn="ctr">
              <a:spcBef>
                <a:spcPts val="0"/>
              </a:spcBef>
              <a:buNone/>
            </a:pPr>
            <a:r>
              <a:rPr lang="en" sz="3000">
                <a:solidFill>
                  <a:srgbClr val="6FA8DC"/>
                </a:solidFill>
              </a:rPr>
              <a:t>Nutrient Limitation</a:t>
            </a:r>
          </a:p>
        </p:txBody>
      </p:sp>
      <p:sp>
        <p:nvSpPr>
          <p:cNvPr id="127" name="Shape 127"/>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55600" lvl="0" marL="457200" marR="0" rtl="0" algn="l">
              <a:lnSpc>
                <a:spcPct val="115000"/>
              </a:lnSpc>
              <a:spcBef>
                <a:spcPts val="0"/>
              </a:spcBef>
              <a:spcAft>
                <a:spcPts val="1600"/>
              </a:spcAft>
              <a:buSzPct val="100000"/>
              <a:buChar char="●"/>
            </a:pPr>
            <a:r>
              <a:rPr lang="en" sz="2000"/>
              <a:t>Sewage and fertilizer pollution can add large amounts of nutrients to lakes.</a:t>
            </a:r>
          </a:p>
          <a:p>
            <a:pPr indent="-355600" lvl="0" marL="457200" rtl="0">
              <a:spcBef>
                <a:spcPts val="0"/>
              </a:spcBef>
              <a:buSzPct val="100000"/>
              <a:buChar char="●"/>
            </a:pPr>
            <a:r>
              <a:rPr b="1" lang="en" sz="2000"/>
              <a:t>Eutrophication</a:t>
            </a:r>
            <a:r>
              <a:rPr lang="en" sz="2000"/>
              <a:t> is the process of Cyanobacteria and algae growing rapidly in response to these added nutrients, ultimately reducing oxygen concentrations and visibility in the water.</a:t>
            </a:r>
          </a:p>
          <a:p>
            <a:pPr indent="-355600" lvl="0" marL="457200" rtl="0">
              <a:spcBef>
                <a:spcPts val="0"/>
              </a:spcBef>
              <a:buSzPct val="100000"/>
              <a:buChar char="●"/>
            </a:pPr>
            <a:r>
              <a:rPr lang="en" sz="2000"/>
              <a:t>Eutrophication has a wide range of ecological impacts, including the loss of most fish species. </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88525"/>
            <a:ext cx="8520600" cy="572700"/>
          </a:xfrm>
          <a:prstGeom prst="rect">
            <a:avLst/>
          </a:prstGeom>
        </p:spPr>
        <p:txBody>
          <a:bodyPr anchorCtr="0" anchor="t" bIns="91425" lIns="91425" rIns="91425" tIns="91425">
            <a:noAutofit/>
          </a:bodyPr>
          <a:lstStyle/>
          <a:p>
            <a:pPr lvl="0" rtl="0" algn="ctr">
              <a:spcBef>
                <a:spcPts val="0"/>
              </a:spcBef>
              <a:buNone/>
            </a:pPr>
            <a:r>
              <a:rPr lang="en" sz="3000">
                <a:solidFill>
                  <a:srgbClr val="6FA8DC"/>
                </a:solidFill>
              </a:rPr>
              <a:t>Primary Production in Terrestrial Ecosystems</a:t>
            </a:r>
          </a:p>
        </p:txBody>
      </p:sp>
      <p:sp>
        <p:nvSpPr>
          <p:cNvPr id="133" name="Shape 133"/>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55600" lvl="0" marL="457200" marR="0" rtl="0" algn="l">
              <a:lnSpc>
                <a:spcPct val="115000"/>
              </a:lnSpc>
              <a:spcBef>
                <a:spcPts val="0"/>
              </a:spcBef>
              <a:spcAft>
                <a:spcPts val="1600"/>
              </a:spcAft>
              <a:buSzPct val="100000"/>
              <a:buChar char="●"/>
            </a:pPr>
            <a:r>
              <a:rPr lang="en" sz="2000"/>
              <a:t>Tropical rain forests, with their warm, wet conditions, are the most productive of all terrestrial ecosystems. </a:t>
            </a:r>
          </a:p>
          <a:p>
            <a:pPr indent="-355600" lvl="0" marL="457200" marR="0" rtl="0" algn="l">
              <a:lnSpc>
                <a:spcPct val="115000"/>
              </a:lnSpc>
              <a:spcBef>
                <a:spcPts val="0"/>
              </a:spcBef>
              <a:spcAft>
                <a:spcPts val="1600"/>
              </a:spcAft>
              <a:buSzPct val="100000"/>
              <a:buChar char="●"/>
            </a:pPr>
            <a:r>
              <a:rPr lang="en" sz="2000"/>
              <a:t>Low-productivity ecosystems are generally dry (deserts) or dry and cold (arctic tundra). </a:t>
            </a:r>
          </a:p>
          <a:p>
            <a:pPr indent="-355600" lvl="0" marL="457200" marR="0" rtl="0" algn="l">
              <a:lnSpc>
                <a:spcPct val="115000"/>
              </a:lnSpc>
              <a:spcBef>
                <a:spcPts val="0"/>
              </a:spcBef>
              <a:spcAft>
                <a:spcPts val="1600"/>
              </a:spcAft>
              <a:buSzPct val="100000"/>
              <a:buChar char="●"/>
            </a:pPr>
            <a:r>
              <a:rPr lang="en" sz="2000"/>
              <a:t>Between these extremes lie temperate forest and grassland ecosystems with moderate climates and intermediate productivity. </a:t>
            </a:r>
          </a:p>
          <a:p>
            <a:pPr indent="0" lvl="0" marL="0" rtl="0">
              <a:spcBef>
                <a:spcPts val="0"/>
              </a:spcBef>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type="title"/>
          </p:nvPr>
        </p:nvSpPr>
        <p:spPr>
          <a:xfrm>
            <a:off x="311700" y="88525"/>
            <a:ext cx="8520600" cy="572700"/>
          </a:xfrm>
          <a:prstGeom prst="rect">
            <a:avLst/>
          </a:prstGeom>
        </p:spPr>
        <p:txBody>
          <a:bodyPr anchorCtr="0" anchor="t" bIns="91425" lIns="91425" rIns="91425" tIns="91425">
            <a:noAutofit/>
          </a:bodyPr>
          <a:lstStyle/>
          <a:p>
            <a:pPr lvl="0" rtl="0" algn="ctr">
              <a:spcBef>
                <a:spcPts val="0"/>
              </a:spcBef>
              <a:buNone/>
            </a:pPr>
            <a:r>
              <a:rPr lang="en" sz="3000">
                <a:solidFill>
                  <a:srgbClr val="6FA8DC"/>
                </a:solidFill>
              </a:rPr>
              <a:t>Primary Production in Terrestrial Ecosystems</a:t>
            </a:r>
          </a:p>
        </p:txBody>
      </p:sp>
      <p:sp>
        <p:nvSpPr>
          <p:cNvPr id="139" name="Shape 139"/>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55600" lvl="0" marL="457200" marR="0" rtl="0" algn="l">
              <a:lnSpc>
                <a:spcPct val="115000"/>
              </a:lnSpc>
              <a:spcBef>
                <a:spcPts val="0"/>
              </a:spcBef>
              <a:spcAft>
                <a:spcPts val="1600"/>
              </a:spcAft>
              <a:buSzPct val="100000"/>
              <a:buChar char="●"/>
            </a:pPr>
            <a:r>
              <a:rPr lang="en" sz="2000"/>
              <a:t>These contrasts in climate can be represented by a measure called </a:t>
            </a:r>
            <a:r>
              <a:rPr b="1" lang="en" sz="2000"/>
              <a:t>actual evapotranspiration</a:t>
            </a:r>
            <a:r>
              <a:rPr lang="en" sz="2000"/>
              <a:t>, which is the annual amount of water transpired by plants and evaporated from a landscape. </a:t>
            </a:r>
          </a:p>
          <a:p>
            <a:pPr indent="-355600" lvl="0" marL="457200" rtl="0">
              <a:spcBef>
                <a:spcPts val="0"/>
              </a:spcBef>
              <a:buSzPct val="100000"/>
              <a:buChar char="●"/>
            </a:pPr>
            <a:r>
              <a:rPr lang="en" sz="2000"/>
              <a:t>As solar energy and precipitation increases, so does actual evapotranspiration.</a:t>
            </a:r>
          </a:p>
          <a:p>
            <a:pPr indent="0" lvl="0" marL="0" rtl="0">
              <a:spcBef>
                <a:spcPts val="0"/>
              </a:spcBef>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311700" y="88525"/>
            <a:ext cx="8520600" cy="572700"/>
          </a:xfrm>
          <a:prstGeom prst="rect">
            <a:avLst/>
          </a:prstGeom>
        </p:spPr>
        <p:txBody>
          <a:bodyPr anchorCtr="0" anchor="t" bIns="91425" lIns="91425" rIns="91425" tIns="91425">
            <a:noAutofit/>
          </a:bodyPr>
          <a:lstStyle/>
          <a:p>
            <a:pPr lvl="0" rtl="0" algn="ctr">
              <a:spcBef>
                <a:spcPts val="0"/>
              </a:spcBef>
              <a:buNone/>
            </a:pPr>
            <a:r>
              <a:rPr lang="en" sz="3000">
                <a:solidFill>
                  <a:srgbClr val="6FA8DC"/>
                </a:solidFill>
              </a:rPr>
              <a:t>Nutrient Limitations and Adaptations That Reduce Them</a:t>
            </a:r>
          </a:p>
        </p:txBody>
      </p:sp>
      <p:sp>
        <p:nvSpPr>
          <p:cNvPr id="145" name="Shape 145"/>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55600" lvl="0" marL="457200" marR="0" rtl="0" algn="l">
              <a:lnSpc>
                <a:spcPct val="115000"/>
              </a:lnSpc>
              <a:spcBef>
                <a:spcPts val="0"/>
              </a:spcBef>
              <a:spcAft>
                <a:spcPts val="1600"/>
              </a:spcAft>
              <a:buSzPct val="100000"/>
              <a:buChar char="●"/>
            </a:pPr>
            <a:r>
              <a:rPr lang="en" sz="2000"/>
              <a:t>Mineral nutrients in the soil limit primary production in terrestrial ecosystems.</a:t>
            </a:r>
          </a:p>
          <a:p>
            <a:pPr indent="-355600" lvl="0" marL="457200" marR="0" rtl="0" algn="l">
              <a:lnSpc>
                <a:spcPct val="115000"/>
              </a:lnSpc>
              <a:spcBef>
                <a:spcPts val="0"/>
              </a:spcBef>
              <a:spcAft>
                <a:spcPts val="1600"/>
              </a:spcAft>
              <a:buSzPct val="100000"/>
              <a:buChar char="●"/>
            </a:pPr>
            <a:r>
              <a:rPr lang="en" sz="2000"/>
              <a:t>Adding more of a limiting nutrient to soil will increase production until some other nutrient becomes limiting. </a:t>
            </a:r>
          </a:p>
          <a:p>
            <a:pPr indent="-355600" lvl="0" marL="457200" marR="0" rtl="0" algn="l">
              <a:lnSpc>
                <a:spcPct val="115000"/>
              </a:lnSpc>
              <a:spcBef>
                <a:spcPts val="0"/>
              </a:spcBef>
              <a:spcAft>
                <a:spcPts val="1600"/>
              </a:spcAft>
              <a:buSzPct val="100000"/>
              <a:buChar char="●"/>
            </a:pPr>
            <a:r>
              <a:rPr lang="en" sz="2000"/>
              <a:t>Studies relating nutrients to terrestrial primary production have practical applications in agriculture.</a:t>
            </a:r>
          </a:p>
          <a:p>
            <a:pPr indent="-228600" lvl="1" marL="914400" marR="0" rtl="0" algn="l">
              <a:lnSpc>
                <a:spcPct val="115000"/>
              </a:lnSpc>
              <a:spcBef>
                <a:spcPts val="0"/>
              </a:spcBef>
              <a:spcAft>
                <a:spcPts val="1600"/>
              </a:spcAft>
              <a:buChar char="○"/>
            </a:pPr>
            <a:r>
              <a:rPr lang="en"/>
              <a:t>Farmers can maximize crop yields by using fertilizers with the right balance of nutrients for the local soil and type of crop. </a:t>
            </a:r>
          </a:p>
          <a:p>
            <a:pPr indent="0" lvl="0" marL="0" rtl="0">
              <a:spcBef>
                <a:spcPts val="0"/>
              </a:spcBef>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sp>
        <p:nvSpPr>
          <p:cNvPr id="150" name="Shape 150"/>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
              <a:t>Dun</a:t>
            </a:r>
          </a:p>
        </p:txBody>
      </p:sp>
      <p:sp>
        <p:nvSpPr>
          <p:cNvPr id="151" name="Shape 15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pic>
        <p:nvPicPr>
          <p:cNvPr id="152" name="Shape 152"/>
          <p:cNvPicPr preferRelativeResize="0"/>
          <p:nvPr/>
        </p:nvPicPr>
        <p:blipFill>
          <a:blip r:embed="rId3">
            <a:alphaModFix/>
          </a:blip>
          <a:stretch>
            <a:fillRect/>
          </a:stretch>
        </p:blipFill>
        <p:spPr>
          <a:xfrm>
            <a:off x="2863800" y="1152474"/>
            <a:ext cx="3416400" cy="34164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title"/>
          </p:nvPr>
        </p:nvSpPr>
        <p:spPr>
          <a:xfrm>
            <a:off x="311700" y="88525"/>
            <a:ext cx="8520600" cy="572700"/>
          </a:xfrm>
          <a:prstGeom prst="rect">
            <a:avLst/>
          </a:prstGeom>
        </p:spPr>
        <p:txBody>
          <a:bodyPr anchorCtr="0" anchor="t" bIns="91425" lIns="91425" rIns="91425" tIns="91425">
            <a:noAutofit/>
          </a:bodyPr>
          <a:lstStyle/>
          <a:p>
            <a:pPr lvl="0" rtl="0" algn="ctr">
              <a:spcBef>
                <a:spcPts val="0"/>
              </a:spcBef>
              <a:buNone/>
            </a:pPr>
            <a:r>
              <a:rPr lang="en" sz="3000">
                <a:solidFill>
                  <a:srgbClr val="6FA8DC"/>
                </a:solidFill>
              </a:rPr>
              <a:t>Energy and other limiting factors control primary production in ecosystems</a:t>
            </a:r>
          </a:p>
        </p:txBody>
      </p:sp>
      <p:sp>
        <p:nvSpPr>
          <p:cNvPr id="60" name="Shape 60"/>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55600" lvl="0" marL="457200" rtl="0">
              <a:spcBef>
                <a:spcPts val="0"/>
              </a:spcBef>
              <a:buSzPct val="100000"/>
              <a:buChar char="●"/>
            </a:pPr>
            <a:r>
              <a:rPr lang="en" sz="2000"/>
              <a:t>An ecosystem’s </a:t>
            </a:r>
            <a:r>
              <a:rPr b="1" lang="en" sz="2000"/>
              <a:t>primary production</a:t>
            </a:r>
            <a:r>
              <a:rPr lang="en" sz="2000"/>
              <a:t> is the amount of light energy converted to chemical energy, in the form of organic compounds, by autotrophs during a given time period.</a:t>
            </a:r>
          </a:p>
          <a:p>
            <a:pPr indent="-355600" lvl="0" marL="457200" rtl="0">
              <a:spcBef>
                <a:spcPts val="0"/>
              </a:spcBef>
              <a:buSzPct val="100000"/>
              <a:buChar char="●"/>
            </a:pPr>
            <a:r>
              <a:rPr lang="en" sz="2000"/>
              <a:t>However, in certain ecosystems, the primary producers are chemoautotrophs.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88525"/>
            <a:ext cx="8520600" cy="572700"/>
          </a:xfrm>
          <a:prstGeom prst="rect">
            <a:avLst/>
          </a:prstGeom>
        </p:spPr>
        <p:txBody>
          <a:bodyPr anchorCtr="0" anchor="t" bIns="91425" lIns="91425" rIns="91425" tIns="91425">
            <a:noAutofit/>
          </a:bodyPr>
          <a:lstStyle/>
          <a:p>
            <a:pPr lvl="0" rtl="0" algn="ctr">
              <a:spcBef>
                <a:spcPts val="0"/>
              </a:spcBef>
              <a:buNone/>
            </a:pPr>
            <a:r>
              <a:rPr lang="en" sz="3000">
                <a:solidFill>
                  <a:srgbClr val="6FA8DC"/>
                </a:solidFill>
              </a:rPr>
              <a:t>Ecosystem Energy Budgets</a:t>
            </a:r>
          </a:p>
        </p:txBody>
      </p:sp>
      <p:sp>
        <p:nvSpPr>
          <p:cNvPr id="66" name="Shape 66"/>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55600" lvl="0" marL="457200" rtl="0">
              <a:spcBef>
                <a:spcPts val="0"/>
              </a:spcBef>
              <a:buSzPct val="100000"/>
              <a:buChar char="●"/>
            </a:pPr>
            <a:r>
              <a:rPr lang="en" sz="2000"/>
              <a:t>Through photosynthetic production, primary producers are able to set the spending limit for the entire ecosystem’s energy budget.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11700" y="88525"/>
            <a:ext cx="8520600" cy="572700"/>
          </a:xfrm>
          <a:prstGeom prst="rect">
            <a:avLst/>
          </a:prstGeom>
        </p:spPr>
        <p:txBody>
          <a:bodyPr anchorCtr="0" anchor="t" bIns="91425" lIns="91425" rIns="91425" tIns="91425">
            <a:noAutofit/>
          </a:bodyPr>
          <a:lstStyle/>
          <a:p>
            <a:pPr lvl="0" rtl="0" algn="ctr">
              <a:spcBef>
                <a:spcPts val="0"/>
              </a:spcBef>
              <a:buNone/>
            </a:pPr>
            <a:r>
              <a:rPr lang="en" sz="3000">
                <a:solidFill>
                  <a:srgbClr val="6FA8DC"/>
                </a:solidFill>
              </a:rPr>
              <a:t>The Global Energy Budget</a:t>
            </a:r>
          </a:p>
        </p:txBody>
      </p:sp>
      <p:sp>
        <p:nvSpPr>
          <p:cNvPr id="72" name="Shape 72"/>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55600" lvl="0" marL="457200" rtl="0">
              <a:spcBef>
                <a:spcPts val="0"/>
              </a:spcBef>
              <a:buSzPct val="100000"/>
              <a:buChar char="●"/>
            </a:pPr>
            <a:r>
              <a:rPr lang="en" sz="2000"/>
              <a:t>On a daily basis, the Earth’s atmosphere is bombarded with roughly 10    joules of solar radiation. </a:t>
            </a:r>
          </a:p>
          <a:p>
            <a:pPr indent="-355600" lvl="0" marL="457200" rtl="0">
              <a:spcBef>
                <a:spcPts val="0"/>
              </a:spcBef>
              <a:buSzPct val="100000"/>
              <a:buChar char="●"/>
            </a:pPr>
            <a:r>
              <a:rPr lang="en" sz="2000"/>
              <a:t>The intensity of the solar energy striking Earth varies with latitude, with the tropics receiving the most. </a:t>
            </a:r>
          </a:p>
          <a:p>
            <a:pPr indent="-355600" lvl="0" marL="457200" rtl="0">
              <a:spcBef>
                <a:spcPts val="0"/>
              </a:spcBef>
              <a:buSzPct val="100000"/>
              <a:buChar char="●"/>
            </a:pPr>
            <a:r>
              <a:rPr lang="en" sz="2000"/>
              <a:t>About 1% of the Sun’s rays is actually converted to chemical energy since most of the time it get reflected, absorbed, or scattered by clouds or comes into contact with materials that don’t photosynthesize, like ice or dirt, and only certain wavelengths are absorbed by photosynthetic pigments.</a:t>
            </a:r>
          </a:p>
        </p:txBody>
      </p:sp>
      <p:sp>
        <p:nvSpPr>
          <p:cNvPr id="73" name="Shape 73"/>
          <p:cNvSpPr txBox="1"/>
          <p:nvPr/>
        </p:nvSpPr>
        <p:spPr>
          <a:xfrm>
            <a:off x="1060525" y="1434900"/>
            <a:ext cx="641700" cy="258600"/>
          </a:xfrm>
          <a:prstGeom prst="rect">
            <a:avLst/>
          </a:prstGeom>
          <a:noFill/>
          <a:ln>
            <a:noFill/>
          </a:ln>
        </p:spPr>
        <p:txBody>
          <a:bodyPr anchorCtr="0" anchor="t" bIns="91425" lIns="91425" rIns="91425" tIns="91425">
            <a:noAutofit/>
          </a:bodyPr>
          <a:lstStyle/>
          <a:p>
            <a:pPr lvl="0">
              <a:spcBef>
                <a:spcPts val="0"/>
              </a:spcBef>
              <a:buNone/>
            </a:pPr>
            <a:r>
              <a:rPr lang="en">
                <a:solidFill>
                  <a:schemeClr val="lt2"/>
                </a:solidFill>
              </a:rPr>
              <a:t>22</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11700" y="88525"/>
            <a:ext cx="8520600" cy="572700"/>
          </a:xfrm>
          <a:prstGeom prst="rect">
            <a:avLst/>
          </a:prstGeom>
        </p:spPr>
        <p:txBody>
          <a:bodyPr anchorCtr="0" anchor="t" bIns="91425" lIns="91425" rIns="91425" tIns="91425">
            <a:noAutofit/>
          </a:bodyPr>
          <a:lstStyle/>
          <a:p>
            <a:pPr lvl="0" rtl="0" algn="ctr">
              <a:spcBef>
                <a:spcPts val="0"/>
              </a:spcBef>
              <a:buNone/>
            </a:pPr>
            <a:r>
              <a:rPr lang="en" sz="3000">
                <a:solidFill>
                  <a:srgbClr val="6FA8DC"/>
                </a:solidFill>
              </a:rPr>
              <a:t>Gross and Net Production</a:t>
            </a:r>
          </a:p>
        </p:txBody>
      </p:sp>
      <p:sp>
        <p:nvSpPr>
          <p:cNvPr id="79" name="Shape 79"/>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55600" lvl="0" marL="457200" rtl="0">
              <a:spcBef>
                <a:spcPts val="0"/>
              </a:spcBef>
              <a:buSzPct val="100000"/>
              <a:buChar char="●"/>
            </a:pPr>
            <a:r>
              <a:rPr lang="en" sz="2000"/>
              <a:t>The total primary production in an ecosystem is known as </a:t>
            </a:r>
            <a:r>
              <a:rPr b="1" lang="en" sz="2000"/>
              <a:t>gross primary production</a:t>
            </a:r>
            <a:r>
              <a:rPr lang="en" sz="2000"/>
              <a:t> (GPP), the amount of light energy that is converted to chemical energy by photosynthesis per unit time.</a:t>
            </a:r>
          </a:p>
          <a:p>
            <a:pPr indent="-355600" lvl="0" marL="457200" rtl="0">
              <a:spcBef>
                <a:spcPts val="0"/>
              </a:spcBef>
              <a:buSzPct val="100000"/>
              <a:buChar char="●"/>
            </a:pPr>
            <a:r>
              <a:rPr b="1" lang="en" sz="2000"/>
              <a:t>Net primary production</a:t>
            </a:r>
            <a:r>
              <a:rPr lang="en" sz="2000"/>
              <a:t> (NPP) is equal to gross primary production minus the energy used by the primary producers for their “autotrophic respiration” (R</a:t>
            </a:r>
            <a:r>
              <a:rPr lang="en" sz="1200"/>
              <a:t>a</a:t>
            </a:r>
            <a:r>
              <a:rPr lang="en" sz="2000"/>
              <a:t>):</a:t>
            </a:r>
          </a:p>
          <a:p>
            <a:pPr lvl="0" rtl="0" algn="ctr">
              <a:spcBef>
                <a:spcPts val="0"/>
              </a:spcBef>
              <a:buNone/>
            </a:pPr>
            <a:r>
              <a:rPr lang="en" sz="2000"/>
              <a:t>NPP = GPP - R</a:t>
            </a:r>
            <a:r>
              <a:rPr lang="en" sz="1200"/>
              <a:t>a</a:t>
            </a:r>
          </a:p>
          <a:p>
            <a:pPr lvl="0" rtl="0" algn="ctr">
              <a:spcBef>
                <a:spcPts val="0"/>
              </a:spcBef>
              <a:buNone/>
            </a:pPr>
            <a:r>
              <a:rPr lang="en" sz="1400"/>
              <a:t>Net primary Production = Gross Primary Production - Autotrophic Respiration</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311700" y="88525"/>
            <a:ext cx="8520600" cy="572700"/>
          </a:xfrm>
          <a:prstGeom prst="rect">
            <a:avLst/>
          </a:prstGeom>
        </p:spPr>
        <p:txBody>
          <a:bodyPr anchorCtr="0" anchor="t" bIns="91425" lIns="91425" rIns="91425" tIns="91425">
            <a:noAutofit/>
          </a:bodyPr>
          <a:lstStyle/>
          <a:p>
            <a:pPr lvl="0" rtl="0" algn="ctr">
              <a:spcBef>
                <a:spcPts val="0"/>
              </a:spcBef>
              <a:buNone/>
            </a:pPr>
            <a:r>
              <a:rPr lang="en" sz="3000">
                <a:solidFill>
                  <a:srgbClr val="6FA8DC"/>
                </a:solidFill>
              </a:rPr>
              <a:t>Gross and Net Production</a:t>
            </a:r>
          </a:p>
        </p:txBody>
      </p:sp>
      <p:sp>
        <p:nvSpPr>
          <p:cNvPr id="85" name="Shape 85"/>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55600" lvl="0" marL="457200" rtl="0">
              <a:spcBef>
                <a:spcPts val="0"/>
              </a:spcBef>
              <a:buSzPct val="100000"/>
              <a:buChar char="●"/>
            </a:pPr>
            <a:r>
              <a:rPr lang="en" sz="2000"/>
              <a:t>Net primary production is the key measurement because it represents the stored chemical energy that is available to consumers in the ecosystem.</a:t>
            </a:r>
          </a:p>
          <a:p>
            <a:pPr indent="-355600" lvl="0" marL="457200" rtl="0">
              <a:spcBef>
                <a:spcPts val="0"/>
              </a:spcBef>
              <a:buSzPct val="100000"/>
              <a:buChar char="●"/>
            </a:pPr>
            <a:r>
              <a:rPr b="1" lang="en" sz="2000"/>
              <a:t>Standing crop</a:t>
            </a:r>
            <a:r>
              <a:rPr i="1" lang="en" sz="2000"/>
              <a:t> </a:t>
            </a:r>
            <a:r>
              <a:rPr lang="en" sz="2000"/>
              <a:t>is the total biomass of photosynthetic autotrophs present in a given time.</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311700" y="88525"/>
            <a:ext cx="8520600" cy="572700"/>
          </a:xfrm>
          <a:prstGeom prst="rect">
            <a:avLst/>
          </a:prstGeom>
        </p:spPr>
        <p:txBody>
          <a:bodyPr anchorCtr="0" anchor="t" bIns="91425" lIns="91425" rIns="91425" tIns="91425">
            <a:noAutofit/>
          </a:bodyPr>
          <a:lstStyle/>
          <a:p>
            <a:pPr lvl="0" rtl="0" algn="ctr">
              <a:spcBef>
                <a:spcPts val="0"/>
              </a:spcBef>
              <a:buNone/>
            </a:pPr>
            <a:r>
              <a:rPr lang="en" sz="3000">
                <a:solidFill>
                  <a:srgbClr val="6FA8DC"/>
                </a:solidFill>
              </a:rPr>
              <a:t>Gross and Net Production</a:t>
            </a:r>
          </a:p>
        </p:txBody>
      </p:sp>
      <p:sp>
        <p:nvSpPr>
          <p:cNvPr id="91" name="Shape 91"/>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55600" lvl="0" marL="457200" rtl="0">
              <a:spcBef>
                <a:spcPts val="0"/>
              </a:spcBef>
              <a:buSzPct val="100000"/>
              <a:buChar char="●"/>
            </a:pPr>
            <a:r>
              <a:rPr lang="en" sz="2000"/>
              <a:t>Different ecosystems vary greatly in their Net Primary Production.</a:t>
            </a:r>
          </a:p>
          <a:p>
            <a:pPr indent="-228600" lvl="1" marL="914400" rtl="0">
              <a:spcBef>
                <a:spcPts val="0"/>
              </a:spcBef>
              <a:buChar char="○"/>
            </a:pPr>
            <a:r>
              <a:rPr lang="en"/>
              <a:t>ex: Tropical Rainforests have a high NPP</a:t>
            </a:r>
          </a:p>
          <a:p>
            <a:pPr indent="-355600" lvl="0" marL="457200" rtl="0">
              <a:spcBef>
                <a:spcPts val="0"/>
              </a:spcBef>
              <a:buSzPct val="100000"/>
              <a:buChar char="●"/>
            </a:pPr>
            <a:r>
              <a:rPr b="1" lang="en" sz="2000"/>
              <a:t>Net ecosystem production</a:t>
            </a:r>
            <a:r>
              <a:rPr lang="en" sz="2000"/>
              <a:t> (NEP) is a measure of the total biomass accumulation during a given period of time.</a:t>
            </a:r>
          </a:p>
          <a:p>
            <a:pPr indent="-355600" lvl="0" marL="457200" rtl="0">
              <a:spcBef>
                <a:spcPts val="0"/>
              </a:spcBef>
              <a:buSzPct val="100000"/>
              <a:buChar char="●"/>
            </a:pPr>
            <a:r>
              <a:rPr lang="en" sz="2000"/>
              <a:t>To an ecologist, the NEP value can determine whether an ecosystem is gaining or losing carbon over time.</a:t>
            </a:r>
          </a:p>
          <a:p>
            <a:pPr indent="0" lvl="0" marL="0" rtl="0" algn="ctr">
              <a:spcBef>
                <a:spcPts val="0"/>
              </a:spcBef>
              <a:buNone/>
            </a:pPr>
            <a:r>
              <a:rPr lang="en" sz="2000"/>
              <a:t>NEP = GPP - R</a:t>
            </a:r>
            <a:r>
              <a:rPr lang="en" sz="1200"/>
              <a:t>T                                                                                                                  </a:t>
            </a:r>
          </a:p>
          <a:p>
            <a:pPr indent="0" lvl="0" marL="0" rtl="0" algn="ctr">
              <a:spcBef>
                <a:spcPts val="0"/>
              </a:spcBef>
              <a:buNone/>
            </a:pPr>
            <a:r>
              <a:rPr lang="en" sz="1400"/>
              <a:t>Net ecosystem production = gross primary production - total ecosystem respiration</a:t>
            </a:r>
          </a:p>
          <a:p>
            <a:pPr indent="0" lvl="0" marL="0" rt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311700" y="88525"/>
            <a:ext cx="8520600" cy="572700"/>
          </a:xfrm>
          <a:prstGeom prst="rect">
            <a:avLst/>
          </a:prstGeom>
        </p:spPr>
        <p:txBody>
          <a:bodyPr anchorCtr="0" anchor="t" bIns="91425" lIns="91425" rIns="91425" tIns="91425">
            <a:noAutofit/>
          </a:bodyPr>
          <a:lstStyle/>
          <a:p>
            <a:pPr lvl="0" rtl="0" algn="ctr">
              <a:spcBef>
                <a:spcPts val="0"/>
              </a:spcBef>
              <a:buNone/>
            </a:pPr>
            <a:r>
              <a:rPr lang="en" sz="3000">
                <a:solidFill>
                  <a:srgbClr val="6FA8DC"/>
                </a:solidFill>
              </a:rPr>
              <a:t>Primary Production in Aquatic Ecosystems</a:t>
            </a:r>
          </a:p>
        </p:txBody>
      </p:sp>
      <p:sp>
        <p:nvSpPr>
          <p:cNvPr id="97" name="Shape 97"/>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55600" lvl="0" marL="457200" marR="0" rtl="0" algn="l">
              <a:lnSpc>
                <a:spcPct val="115000"/>
              </a:lnSpc>
              <a:spcBef>
                <a:spcPts val="0"/>
              </a:spcBef>
              <a:spcAft>
                <a:spcPts val="1600"/>
              </a:spcAft>
              <a:buClr>
                <a:schemeClr val="lt2"/>
              </a:buClr>
              <a:buSzPct val="100000"/>
              <a:buFont typeface="Arial"/>
              <a:buChar char="●"/>
            </a:pPr>
            <a:r>
              <a:rPr lang="en" sz="2000"/>
              <a:t>In aquatic ecosystems, both light and nutrients are important in controlling primary production.</a:t>
            </a:r>
          </a:p>
          <a:p>
            <a:pPr indent="0" lvl="0" marL="0" rtl="0">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311700" y="88525"/>
            <a:ext cx="8520600" cy="572700"/>
          </a:xfrm>
          <a:prstGeom prst="rect">
            <a:avLst/>
          </a:prstGeom>
        </p:spPr>
        <p:txBody>
          <a:bodyPr anchorCtr="0" anchor="t" bIns="91425" lIns="91425" rIns="91425" tIns="91425">
            <a:noAutofit/>
          </a:bodyPr>
          <a:lstStyle/>
          <a:p>
            <a:pPr lvl="0" rtl="0" algn="ctr">
              <a:spcBef>
                <a:spcPts val="0"/>
              </a:spcBef>
              <a:buNone/>
            </a:pPr>
            <a:r>
              <a:rPr lang="en" sz="3000">
                <a:solidFill>
                  <a:srgbClr val="6FA8DC"/>
                </a:solidFill>
              </a:rPr>
              <a:t>Light Limitation</a:t>
            </a:r>
          </a:p>
        </p:txBody>
      </p:sp>
      <p:sp>
        <p:nvSpPr>
          <p:cNvPr id="103" name="Shape 103"/>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55600" lvl="0" marL="457200" marR="0" rtl="0" algn="l">
              <a:lnSpc>
                <a:spcPct val="115000"/>
              </a:lnSpc>
              <a:spcBef>
                <a:spcPts val="0"/>
              </a:spcBef>
              <a:spcAft>
                <a:spcPts val="1600"/>
              </a:spcAft>
              <a:buClr>
                <a:schemeClr val="lt2"/>
              </a:buClr>
              <a:buSzPct val="100000"/>
              <a:buFont typeface="Arial"/>
              <a:buChar char="●"/>
            </a:pPr>
            <a:r>
              <a:rPr lang="en" sz="2000"/>
              <a:t>About half of the solar radiation is absorbed in the first 15 meters of water.</a:t>
            </a:r>
          </a:p>
          <a:p>
            <a:pPr indent="-355600" lvl="0" marL="457200" marR="0" rtl="0" algn="l">
              <a:lnSpc>
                <a:spcPct val="115000"/>
              </a:lnSpc>
              <a:spcBef>
                <a:spcPts val="0"/>
              </a:spcBef>
              <a:spcAft>
                <a:spcPts val="1600"/>
              </a:spcAft>
              <a:buSzPct val="100000"/>
              <a:buChar char="●"/>
            </a:pPr>
            <a:r>
              <a:rPr lang="en" sz="2000"/>
              <a:t>If light were the main variable in limiting primary production in the ocean, it would be expected for production to increase along a gradient from the poles toward the equator, which receives the greatest amount of light, but it has been shown that there is no such gradient.</a:t>
            </a:r>
          </a:p>
          <a:p>
            <a:pPr indent="0" lvl="0" marL="0" rt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