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07349-8A35-4887-B06D-4E8AB786999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303094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7349-8A35-4887-B06D-4E8AB786999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267930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7349-8A35-4887-B06D-4E8AB786999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15408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7349-8A35-4887-B06D-4E8AB786999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212848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07349-8A35-4887-B06D-4E8AB786999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425158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07349-8A35-4887-B06D-4E8AB7869994}"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289674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7349-8A35-4887-B06D-4E8AB7869994}"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300967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07349-8A35-4887-B06D-4E8AB7869994}"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307618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7349-8A35-4887-B06D-4E8AB7869994}"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170215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7349-8A35-4887-B06D-4E8AB7869994}"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84846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7349-8A35-4887-B06D-4E8AB7869994}"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5A33-A3C0-4587-A2AE-26183F3EA5F0}" type="slidenum">
              <a:rPr lang="en-US" smtClean="0"/>
              <a:t>‹#›</a:t>
            </a:fld>
            <a:endParaRPr lang="en-US"/>
          </a:p>
        </p:txBody>
      </p:sp>
    </p:spTree>
    <p:extLst>
      <p:ext uri="{BB962C8B-B14F-4D97-AF65-F5344CB8AC3E}">
        <p14:creationId xmlns:p14="http://schemas.microsoft.com/office/powerpoint/2010/main" val="414883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07349-8A35-4887-B06D-4E8AB7869994}" type="datetimeFigureOut">
              <a:rPr lang="en-US" smtClean="0"/>
              <a:t>11/15/2016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5A33-A3C0-4587-A2AE-26183F3EA5F0}" type="slidenum">
              <a:rPr lang="en-US" smtClean="0"/>
              <a:t>‹#›</a:t>
            </a:fld>
            <a:endParaRPr lang="en-US"/>
          </a:p>
        </p:txBody>
      </p:sp>
    </p:spTree>
    <p:extLst>
      <p:ext uri="{BB962C8B-B14F-4D97-AF65-F5344CB8AC3E}">
        <p14:creationId xmlns:p14="http://schemas.microsoft.com/office/powerpoint/2010/main" val="1086789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u-s-history.com/pages/h392.html" TargetMode="External"/><Relationship Id="rId3" Type="http://schemas.openxmlformats.org/officeDocument/2006/relationships/hyperlink" Target="http://www.u-s-history.com/pages/h384.html" TargetMode="External"/><Relationship Id="rId7" Type="http://schemas.openxmlformats.org/officeDocument/2006/relationships/hyperlink" Target="http://www.u-s-history.com/pages/h386.html" TargetMode="External"/><Relationship Id="rId2" Type="http://schemas.openxmlformats.org/officeDocument/2006/relationships/hyperlink" Target="http://www.u-s-history.com/pages/h383.html" TargetMode="External"/><Relationship Id="rId1" Type="http://schemas.openxmlformats.org/officeDocument/2006/relationships/slideLayout" Target="../slideLayouts/slideLayout2.xml"/><Relationship Id="rId6" Type="http://schemas.openxmlformats.org/officeDocument/2006/relationships/hyperlink" Target="http://www.u-s-history.com/pages/h227.html" TargetMode="External"/><Relationship Id="rId11" Type="http://schemas.openxmlformats.org/officeDocument/2006/relationships/hyperlink" Target="http://www.u-s-history.com/pages/h389.html" TargetMode="External"/><Relationship Id="rId5" Type="http://schemas.openxmlformats.org/officeDocument/2006/relationships/hyperlink" Target="http://www.u-s-history.com/pages/h385.html" TargetMode="External"/><Relationship Id="rId10" Type="http://schemas.openxmlformats.org/officeDocument/2006/relationships/hyperlink" Target="http://www.u-s-history.com/pages/h388.html" TargetMode="External"/><Relationship Id="rId4" Type="http://schemas.openxmlformats.org/officeDocument/2006/relationships/hyperlink" Target="http://www.u-s-history.com/pages/h391.html" TargetMode="External"/><Relationship Id="rId9" Type="http://schemas.openxmlformats.org/officeDocument/2006/relationships/hyperlink" Target="http://www.u-s-history.com/pages/h387.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u-s-history.com/pages/h772.html" TargetMode="External"/><Relationship Id="rId13" Type="http://schemas.openxmlformats.org/officeDocument/2006/relationships/hyperlink" Target="http://www.u-s-history.com/pages/h777.html" TargetMode="External"/><Relationship Id="rId18" Type="http://schemas.openxmlformats.org/officeDocument/2006/relationships/hyperlink" Target="http://www.u-s-history.com/pages/h924.html" TargetMode="External"/><Relationship Id="rId3" Type="http://schemas.openxmlformats.org/officeDocument/2006/relationships/hyperlink" Target="http://www.u-s-history.com/pages/h263.html" TargetMode="External"/><Relationship Id="rId7" Type="http://schemas.openxmlformats.org/officeDocument/2006/relationships/hyperlink" Target="http://www.u-s-history.com/pages/h771.html" TargetMode="External"/><Relationship Id="rId12" Type="http://schemas.openxmlformats.org/officeDocument/2006/relationships/hyperlink" Target="http://www.u-s-history.com/pages/h776.html" TargetMode="External"/><Relationship Id="rId17" Type="http://schemas.openxmlformats.org/officeDocument/2006/relationships/hyperlink" Target="http://www.u-s-history.com/pages/h779.html" TargetMode="External"/><Relationship Id="rId2" Type="http://schemas.openxmlformats.org/officeDocument/2006/relationships/hyperlink" Target="http://www.u-s-history.com/pages/h728.html" TargetMode="External"/><Relationship Id="rId16" Type="http://schemas.openxmlformats.org/officeDocument/2006/relationships/hyperlink" Target="http://www.u-s-history.com/pages/h747.html" TargetMode="External"/><Relationship Id="rId1" Type="http://schemas.openxmlformats.org/officeDocument/2006/relationships/slideLayout" Target="../slideLayouts/slideLayout2.xml"/><Relationship Id="rId6" Type="http://schemas.openxmlformats.org/officeDocument/2006/relationships/hyperlink" Target="http://www.u-s-history.com/pages/h414.html" TargetMode="External"/><Relationship Id="rId11" Type="http://schemas.openxmlformats.org/officeDocument/2006/relationships/hyperlink" Target="http://www.u-s-history.com/pages/h775.html" TargetMode="External"/><Relationship Id="rId5" Type="http://schemas.openxmlformats.org/officeDocument/2006/relationships/hyperlink" Target="http://www.u-s-history.com/pages/h232.html" TargetMode="External"/><Relationship Id="rId15" Type="http://schemas.openxmlformats.org/officeDocument/2006/relationships/hyperlink" Target="http://www.u-s-history.com/pages/h427.html" TargetMode="External"/><Relationship Id="rId10" Type="http://schemas.openxmlformats.org/officeDocument/2006/relationships/hyperlink" Target="http://www.u-s-history.com/pages/h774.html" TargetMode="External"/><Relationship Id="rId4" Type="http://schemas.openxmlformats.org/officeDocument/2006/relationships/hyperlink" Target="http://www.u-s-history.com/pages/h202.html" TargetMode="External"/><Relationship Id="rId9" Type="http://schemas.openxmlformats.org/officeDocument/2006/relationships/hyperlink" Target="http://www.u-s-history.com/pages/h773.html" TargetMode="External"/><Relationship Id="rId14" Type="http://schemas.openxmlformats.org/officeDocument/2006/relationships/hyperlink" Target="http://www.u-s-history.com/pages/h778.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790" y="5276557"/>
            <a:ext cx="6414994" cy="853220"/>
          </a:xfrm>
        </p:spPr>
        <p:txBody>
          <a:bodyPr>
            <a:normAutofit fontScale="90000"/>
          </a:bodyPr>
          <a:lstStyle/>
          <a:p>
            <a:pPr algn="l"/>
            <a:r>
              <a:rPr lang="en-US" b="1" dirty="0" smtClean="0">
                <a:effectLst>
                  <a:outerShdw blurRad="38100" dist="38100" dir="2700000" algn="tl">
                    <a:srgbClr val="000000">
                      <a:alpha val="43137"/>
                    </a:srgbClr>
                  </a:outerShdw>
                </a:effectLst>
              </a:rPr>
              <a:t>Amending The </a:t>
            </a:r>
            <a:r>
              <a:rPr lang="en-US" b="1" dirty="0" smtClean="0">
                <a:effectLst>
                  <a:outerShdw blurRad="38100" dist="38100" dir="2700000" algn="tl">
                    <a:srgbClr val="000000">
                      <a:alpha val="43137"/>
                    </a:srgbClr>
                  </a:outerShdw>
                </a:effectLst>
              </a:rPr>
              <a:t>Constitution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038600" y="6053072"/>
            <a:ext cx="4655739" cy="430257"/>
          </a:xfrm>
        </p:spPr>
        <p:txBody>
          <a:bodyPr>
            <a:noAutofit/>
          </a:bodyPr>
          <a:lstStyle/>
          <a:p>
            <a:r>
              <a:rPr lang="en-US" sz="4800" dirty="0" smtClean="0">
                <a:solidFill>
                  <a:schemeClr val="tx1"/>
                </a:solidFill>
                <a:latin typeface="Brush Script Std" pitchFamily="66" charset="0"/>
              </a:rPr>
              <a:t>We the People</a:t>
            </a:r>
            <a:endParaRPr lang="en-US" sz="4800" dirty="0">
              <a:solidFill>
                <a:schemeClr val="tx1"/>
              </a:solidFill>
              <a:latin typeface="Brush Script Std" pitchFamily="66"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789" y="1"/>
            <a:ext cx="6414994" cy="534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96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1" y="76200"/>
            <a:ext cx="8915400" cy="768085"/>
          </a:xfrm>
        </p:spPr>
        <p:txBody>
          <a:bodyPr>
            <a:normAutofit/>
          </a:bodyPr>
          <a:lstStyle/>
          <a:p>
            <a:pPr algn="ctr"/>
            <a:r>
              <a:rPr lang="en-US" b="1" dirty="0" smtClean="0">
                <a:effectLst>
                  <a:outerShdw blurRad="38100" dist="38100" dir="2700000" algn="tl">
                    <a:srgbClr val="000000">
                      <a:alpha val="43137"/>
                    </a:srgbClr>
                  </a:outerShdw>
                </a:effectLst>
              </a:rPr>
              <a:t>Changing the Constitution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44286"/>
            <a:ext cx="8798011" cy="5843302"/>
          </a:xfrm>
        </p:spPr>
        <p:txBody>
          <a:bodyPr>
            <a:normAutofit fontScale="92500"/>
          </a:bodyPr>
          <a:lstStyle/>
          <a:p>
            <a:r>
              <a:rPr lang="en-US" sz="2400" b="1" i="1" dirty="0" smtClean="0">
                <a:solidFill>
                  <a:srgbClr val="FF0000"/>
                </a:solidFill>
                <a:effectLst>
                  <a:outerShdw blurRad="38100" dist="38100" dir="2700000" algn="tl">
                    <a:srgbClr val="000000">
                      <a:alpha val="43137"/>
                    </a:srgbClr>
                  </a:outerShdw>
                </a:effectLst>
              </a:rPr>
              <a:t>There were two paths of amending the Constitution:</a:t>
            </a:r>
          </a:p>
          <a:p>
            <a:pPr lvl="1"/>
            <a:r>
              <a:rPr lang="en-US" sz="2400" b="1" i="1" dirty="0" smtClean="0">
                <a:solidFill>
                  <a:srgbClr val="FF0000"/>
                </a:solidFill>
                <a:effectLst>
                  <a:outerShdw blurRad="38100" dist="38100" dir="2700000" algn="tl">
                    <a:srgbClr val="000000">
                      <a:alpha val="43137"/>
                    </a:srgbClr>
                  </a:outerShdw>
                </a:effectLst>
              </a:rPr>
              <a:t>The informal or “unwritten Constitution”</a:t>
            </a:r>
          </a:p>
          <a:p>
            <a:pPr lvl="2"/>
            <a:r>
              <a:rPr lang="en-US" b="1" i="1" dirty="0" smtClean="0">
                <a:solidFill>
                  <a:srgbClr val="FF0000"/>
                </a:solidFill>
                <a:effectLst>
                  <a:outerShdw blurRad="38100" dist="38100" dir="2700000" algn="tl">
                    <a:srgbClr val="000000">
                      <a:alpha val="43137"/>
                    </a:srgbClr>
                  </a:outerShdw>
                </a:effectLst>
              </a:rPr>
              <a:t>Based on tradition</a:t>
            </a:r>
          </a:p>
          <a:p>
            <a:pPr lvl="2"/>
            <a:r>
              <a:rPr lang="en-US" b="1" i="1" dirty="0" smtClean="0">
                <a:solidFill>
                  <a:srgbClr val="FF0000"/>
                </a:solidFill>
                <a:effectLst>
                  <a:outerShdw blurRad="38100" dist="38100" dir="2700000" algn="tl">
                    <a:srgbClr val="000000">
                      <a:alpha val="43137"/>
                    </a:srgbClr>
                  </a:outerShdw>
                </a:effectLst>
              </a:rPr>
              <a:t>The Presidential Cabinet-</a:t>
            </a:r>
            <a:r>
              <a:rPr lang="en-US" dirty="0" smtClean="0"/>
              <a:t>Established by tradition of Washington’s advisors</a:t>
            </a:r>
          </a:p>
          <a:p>
            <a:pPr lvl="2"/>
            <a:r>
              <a:rPr lang="en-US" b="1" i="1" dirty="0" smtClean="0">
                <a:solidFill>
                  <a:srgbClr val="FF0000"/>
                </a:solidFill>
                <a:effectLst>
                  <a:outerShdw blurRad="38100" dist="38100" dir="2700000" algn="tl">
                    <a:srgbClr val="000000">
                      <a:alpha val="43137"/>
                    </a:srgbClr>
                  </a:outerShdw>
                </a:effectLst>
              </a:rPr>
              <a:t>Judicial Review-</a:t>
            </a:r>
            <a:r>
              <a:rPr lang="en-US" dirty="0" smtClean="0"/>
              <a:t>Established by the Marbury vs. Madison (1803)</a:t>
            </a:r>
          </a:p>
          <a:p>
            <a:pPr lvl="2"/>
            <a:r>
              <a:rPr lang="en-US" b="1" i="1" dirty="0" smtClean="0">
                <a:solidFill>
                  <a:srgbClr val="FF0000"/>
                </a:solidFill>
                <a:effectLst>
                  <a:outerShdw blurRad="38100" dist="38100" dir="2700000" algn="tl">
                    <a:srgbClr val="000000">
                      <a:alpha val="43137"/>
                    </a:srgbClr>
                  </a:outerShdw>
                </a:effectLst>
              </a:rPr>
              <a:t>Congressional Committee System-</a:t>
            </a:r>
            <a:r>
              <a:rPr lang="en-US" dirty="0" smtClean="0"/>
              <a:t>Congress established this process to passing legislation</a:t>
            </a:r>
            <a:r>
              <a:rPr lang="en-US" b="1" i="1" dirty="0" smtClean="0">
                <a:solidFill>
                  <a:srgbClr val="FF0000"/>
                </a:solidFill>
                <a:effectLst>
                  <a:outerShdw blurRad="38100" dist="38100" dir="2700000" algn="tl">
                    <a:srgbClr val="000000">
                      <a:alpha val="43137"/>
                    </a:srgbClr>
                  </a:outerShdw>
                </a:effectLst>
              </a:rPr>
              <a:t> </a:t>
            </a:r>
          </a:p>
          <a:p>
            <a:pPr lvl="2"/>
            <a:r>
              <a:rPr lang="en-US" b="1" i="1" dirty="0" smtClean="0">
                <a:solidFill>
                  <a:srgbClr val="FF0000"/>
                </a:solidFill>
                <a:effectLst>
                  <a:outerShdw blurRad="38100" dist="38100" dir="2700000" algn="tl">
                    <a:srgbClr val="000000">
                      <a:alpha val="43137"/>
                    </a:srgbClr>
                  </a:outerShdw>
                </a:effectLst>
              </a:rPr>
              <a:t>Political Parties-</a:t>
            </a:r>
            <a:r>
              <a:rPr lang="en-US" dirty="0" smtClean="0"/>
              <a:t>Arose from the ratification process of the Constitution (Federalist vs Anti-Federalist)</a:t>
            </a:r>
          </a:p>
          <a:p>
            <a:pPr lvl="2"/>
            <a:r>
              <a:rPr lang="en-US" b="1" i="1" dirty="0" smtClean="0">
                <a:solidFill>
                  <a:srgbClr val="FF0000"/>
                </a:solidFill>
                <a:effectLst>
                  <a:outerShdw blurRad="38100" dist="38100" dir="2700000" algn="tl">
                    <a:srgbClr val="000000">
                      <a:alpha val="43137"/>
                    </a:srgbClr>
                  </a:outerShdw>
                </a:effectLst>
              </a:rPr>
              <a:t>2 terms for presidents-</a:t>
            </a:r>
            <a:r>
              <a:rPr lang="en-US" dirty="0"/>
              <a:t>Established by tradition of </a:t>
            </a:r>
            <a:r>
              <a:rPr lang="en-US" dirty="0" smtClean="0"/>
              <a:t>Washington serving only 2 terms. Formalized by the 22</a:t>
            </a:r>
            <a:r>
              <a:rPr lang="en-US" baseline="30000" dirty="0" smtClean="0"/>
              <a:t>nd</a:t>
            </a:r>
            <a:r>
              <a:rPr lang="en-US" dirty="0" smtClean="0"/>
              <a:t> Amendment in response to FDR being elected to 4 terms </a:t>
            </a:r>
            <a:endParaRPr lang="en-US" dirty="0" smtClean="0">
              <a:solidFill>
                <a:schemeClr val="tx1"/>
              </a:solidFill>
            </a:endParaRPr>
          </a:p>
          <a:p>
            <a:pPr lvl="1"/>
            <a:r>
              <a:rPr lang="en-US" sz="2400" b="1" i="1" dirty="0" smtClean="0">
                <a:solidFill>
                  <a:srgbClr val="FF0000"/>
                </a:solidFill>
                <a:effectLst>
                  <a:outerShdw blurRad="38100" dist="38100" dir="2700000" algn="tl">
                    <a:srgbClr val="000000">
                      <a:alpha val="43137"/>
                    </a:srgbClr>
                  </a:outerShdw>
                </a:effectLst>
              </a:rPr>
              <a:t>The formal method of passing an amendment</a:t>
            </a:r>
          </a:p>
          <a:p>
            <a:pPr lvl="2"/>
            <a:r>
              <a:rPr lang="en-US" b="1" i="1" dirty="0" smtClean="0">
                <a:solidFill>
                  <a:srgbClr val="FF0000"/>
                </a:solidFill>
                <a:effectLst>
                  <a:outerShdw blurRad="38100" dist="38100" dir="2700000" algn="tl">
                    <a:srgbClr val="000000">
                      <a:alpha val="43137"/>
                    </a:srgbClr>
                  </a:outerShdw>
                </a:effectLst>
              </a:rPr>
              <a:t>Done 27 times since 1788</a:t>
            </a:r>
          </a:p>
          <a:p>
            <a:pPr marL="457200" lvl="1" indent="0">
              <a:buNone/>
            </a:pPr>
            <a:endParaRPr lang="en-US" sz="2400" dirty="0">
              <a:solidFill>
                <a:schemeClr val="tx1"/>
              </a:solidFill>
            </a:endParaRPr>
          </a:p>
        </p:txBody>
      </p:sp>
    </p:spTree>
    <p:extLst>
      <p:ext uri="{BB962C8B-B14F-4D97-AF65-F5344CB8AC3E}">
        <p14:creationId xmlns:p14="http://schemas.microsoft.com/office/powerpoint/2010/main" val="983856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20200" cy="1021493"/>
          </a:xfrm>
        </p:spPr>
        <p:txBody>
          <a:bodyPr>
            <a:noAutofit/>
          </a:bodyPr>
          <a:lstStyle/>
          <a:p>
            <a:pPr algn="ctr"/>
            <a:r>
              <a:rPr lang="en-US" sz="3600" b="1" dirty="0">
                <a:effectLst>
                  <a:outerShdw blurRad="38100" dist="38100" dir="2700000" algn="tl">
                    <a:srgbClr val="000000">
                      <a:alpha val="43137"/>
                    </a:srgbClr>
                  </a:outerShdw>
                </a:effectLst>
              </a:rPr>
              <a:t>CONSTITUTIONAL </a:t>
            </a:r>
            <a:r>
              <a:rPr lang="en-US" sz="3600" b="1" dirty="0" smtClean="0">
                <a:effectLst>
                  <a:outerShdw blurRad="38100" dist="38100" dir="2700000" algn="tl">
                    <a:srgbClr val="000000">
                      <a:alpha val="43137"/>
                    </a:srgbClr>
                  </a:outerShdw>
                </a:effectLst>
              </a:rPr>
              <a:t>AMENDMENTS</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The Bill of Rights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874211" cy="5392187"/>
          </a:xfrm>
        </p:spPr>
        <p:txBody>
          <a:bodyPr>
            <a:normAutofit/>
          </a:bodyPr>
          <a:lstStyle/>
          <a:p>
            <a:r>
              <a:rPr lang="en-US" sz="2400" b="1" dirty="0"/>
              <a:t>Main purpose:</a:t>
            </a:r>
            <a:endParaRPr lang="en-US" sz="2400" dirty="0"/>
          </a:p>
          <a:p>
            <a:pPr lvl="1"/>
            <a:r>
              <a:rPr lang="en-US" sz="2200" b="1" i="1" dirty="0">
                <a:solidFill>
                  <a:srgbClr val="FF0000"/>
                </a:solidFill>
                <a:effectLst>
                  <a:outerShdw blurRad="38100" dist="38100" dir="2700000" algn="tl">
                    <a:srgbClr val="000000">
                      <a:alpha val="43137"/>
                    </a:srgbClr>
                  </a:outerShdw>
                </a:effectLst>
              </a:rPr>
              <a:t>To </a:t>
            </a:r>
            <a:r>
              <a:rPr lang="en-US" sz="2200" b="1" i="1" dirty="0" smtClean="0">
                <a:solidFill>
                  <a:srgbClr val="FF0000"/>
                </a:solidFill>
                <a:effectLst>
                  <a:outerShdw blurRad="38100" dist="38100" dir="2700000" algn="tl">
                    <a:srgbClr val="000000">
                      <a:alpha val="43137"/>
                    </a:srgbClr>
                  </a:outerShdw>
                </a:effectLst>
              </a:rPr>
              <a:t>address the concerns of the Anti-Federalists and protect people’s rights</a:t>
            </a:r>
            <a:r>
              <a:rPr lang="en-US" sz="2200" dirty="0" smtClean="0"/>
              <a:t>.</a:t>
            </a:r>
            <a:endParaRPr lang="en-US" sz="2400" dirty="0" smtClean="0"/>
          </a:p>
          <a:p>
            <a:r>
              <a:rPr lang="en-US" sz="2400" b="1" dirty="0" smtClean="0"/>
              <a:t>The Amendments:</a:t>
            </a:r>
            <a:endParaRPr lang="en-US" sz="2400" dirty="0" smtClean="0"/>
          </a:p>
          <a:p>
            <a:pPr lvl="1"/>
            <a:endParaRPr lang="en-US" sz="20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73626667"/>
              </p:ext>
            </p:extLst>
          </p:nvPr>
        </p:nvGraphicFramePr>
        <p:xfrm>
          <a:off x="609601" y="2870180"/>
          <a:ext cx="8229600" cy="3487582"/>
        </p:xfrm>
        <a:graphic>
          <a:graphicData uri="http://schemas.openxmlformats.org/drawingml/2006/table">
            <a:tbl>
              <a:tblPr/>
              <a:tblGrid>
                <a:gridCol w="838199"/>
                <a:gridCol w="838200"/>
                <a:gridCol w="6553201"/>
              </a:tblGrid>
              <a:tr h="330220">
                <a:tc>
                  <a:txBody>
                    <a:bodyPr/>
                    <a:lstStyle/>
                    <a:p>
                      <a:pPr algn="ctr" fontAlgn="t"/>
                      <a:r>
                        <a:rPr lang="en-US" sz="1800" dirty="0">
                          <a:solidFill>
                            <a:srgbClr val="0000EE"/>
                          </a:solidFill>
                          <a:effectLst/>
                          <a:latin typeface="arial" panose="020B0604020202020204" pitchFamily="34" charset="0"/>
                          <a:hlinkClick r:id="rId2"/>
                        </a:rPr>
                        <a:t>1st</a:t>
                      </a:r>
                      <a:endParaRPr lang="en-US" sz="1800" dirty="0">
                        <a:effectLst/>
                        <a:latin typeface="arial" panose="020B0604020202020204" pitchFamily="34" charset="0"/>
                      </a:endParaRPr>
                    </a:p>
                  </a:txBody>
                  <a:tcPr marL="32916" marR="32916" marT="4115" marB="4115">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Rights to Religion, Speech, Press, Assembly, Petition</a:t>
                      </a:r>
                    </a:p>
                  </a:txBody>
                  <a:tcPr marL="32916" marR="32916" marT="4115" marB="4115">
                    <a:lnL>
                      <a:noFill/>
                    </a:lnL>
                    <a:lnR>
                      <a:noFill/>
                    </a:lnR>
                    <a:lnT>
                      <a:noFill/>
                    </a:lnT>
                    <a:lnB>
                      <a:noFill/>
                    </a:lnB>
                    <a:solidFill>
                      <a:schemeClr val="bg2"/>
                    </a:solidFill>
                  </a:tcPr>
                </a:tc>
              </a:tr>
              <a:tr h="230550">
                <a:tc>
                  <a:txBody>
                    <a:bodyPr/>
                    <a:lstStyle/>
                    <a:p>
                      <a:pPr algn="ctr" fontAlgn="t"/>
                      <a:r>
                        <a:rPr lang="en-US" sz="1800">
                          <a:solidFill>
                            <a:srgbClr val="0000EE"/>
                          </a:solidFill>
                          <a:effectLst/>
                          <a:latin typeface="arial" panose="020B0604020202020204" pitchFamily="34" charset="0"/>
                          <a:hlinkClick r:id="rId3"/>
                        </a:rPr>
                        <a:t>2nd</a:t>
                      </a:r>
                      <a:endParaRPr lang="en-US" sz="1800">
                        <a:effectLst/>
                        <a:latin typeface="arial" panose="020B0604020202020204" pitchFamily="34" charset="0"/>
                      </a:endParaRPr>
                    </a:p>
                  </a:txBody>
                  <a:tcPr marL="32916" marR="32916" marT="4115" marB="4115">
                    <a:lnL>
                      <a:noFill/>
                    </a:lnL>
                    <a:lnR>
                      <a:noFill/>
                    </a:lnR>
                    <a:lnT>
                      <a:noFill/>
                    </a:lnT>
                    <a:lnB>
                      <a:noFill/>
                    </a:lnB>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tcPr>
                </a:tc>
                <a:tc>
                  <a:txBody>
                    <a:bodyPr/>
                    <a:lstStyle/>
                    <a:p>
                      <a:pPr fontAlgn="t"/>
                      <a:r>
                        <a:rPr lang="en-US" sz="1800" dirty="0">
                          <a:effectLst/>
                          <a:latin typeface="arial" panose="020B0604020202020204" pitchFamily="34" charset="0"/>
                        </a:rPr>
                        <a:t>Right to Bear Arms</a:t>
                      </a:r>
                    </a:p>
                  </a:txBody>
                  <a:tcPr marL="32916" marR="32916" marT="4115" marB="4115">
                    <a:lnL>
                      <a:noFill/>
                    </a:lnL>
                    <a:lnR>
                      <a:noFill/>
                    </a:lnR>
                    <a:lnT>
                      <a:noFill/>
                    </a:lnT>
                    <a:lnB>
                      <a:noFill/>
                    </a:lnB>
                  </a:tcPr>
                </a:tc>
              </a:tr>
              <a:tr h="226216">
                <a:tc>
                  <a:txBody>
                    <a:bodyPr/>
                    <a:lstStyle/>
                    <a:p>
                      <a:pPr algn="ctr" fontAlgn="t"/>
                      <a:r>
                        <a:rPr lang="en-US" sz="1800" dirty="0">
                          <a:solidFill>
                            <a:srgbClr val="0000EE"/>
                          </a:solidFill>
                          <a:effectLst/>
                          <a:latin typeface="arial" panose="020B0604020202020204" pitchFamily="34" charset="0"/>
                          <a:hlinkClick r:id="rId4"/>
                        </a:rPr>
                        <a:t>3rd</a:t>
                      </a:r>
                      <a:endParaRPr lang="en-US" sz="1800" dirty="0">
                        <a:effectLst/>
                        <a:latin typeface="arial" panose="020B0604020202020204" pitchFamily="34" charset="0"/>
                      </a:endParaRPr>
                    </a:p>
                  </a:txBody>
                  <a:tcPr marL="32916" marR="32916" marT="4115" marB="4115">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Quartering of Soldiers</a:t>
                      </a:r>
                    </a:p>
                  </a:txBody>
                  <a:tcPr marL="32916" marR="32916" marT="4115" marB="4115">
                    <a:lnL>
                      <a:noFill/>
                    </a:lnL>
                    <a:lnR>
                      <a:noFill/>
                    </a:lnR>
                    <a:lnT>
                      <a:noFill/>
                    </a:lnT>
                    <a:lnB>
                      <a:noFill/>
                    </a:lnB>
                    <a:solidFill>
                      <a:schemeClr val="bg2"/>
                    </a:solidFill>
                  </a:tcPr>
                </a:tc>
              </a:tr>
              <a:tr h="226542">
                <a:tc>
                  <a:txBody>
                    <a:bodyPr/>
                    <a:lstStyle/>
                    <a:p>
                      <a:pPr algn="ctr" fontAlgn="t"/>
                      <a:r>
                        <a:rPr lang="en-US" sz="1800" dirty="0">
                          <a:solidFill>
                            <a:srgbClr val="0000EE"/>
                          </a:solidFill>
                          <a:effectLst/>
                          <a:latin typeface="arial" panose="020B0604020202020204" pitchFamily="34" charset="0"/>
                          <a:hlinkClick r:id="rId5"/>
                        </a:rPr>
                        <a:t>4th</a:t>
                      </a:r>
                      <a:endParaRPr lang="en-US" sz="1800" dirty="0">
                        <a:effectLst/>
                        <a:latin typeface="arial" panose="020B0604020202020204" pitchFamily="34" charset="0"/>
                      </a:endParaRPr>
                    </a:p>
                  </a:txBody>
                  <a:tcPr marL="32916" marR="32916" marT="4115" marB="4115">
                    <a:lnL>
                      <a:noFill/>
                    </a:lnL>
                    <a:lnR>
                      <a:noFill/>
                    </a:lnR>
                    <a:lnT>
                      <a:noFill/>
                    </a:lnT>
                    <a:lnB>
                      <a:noFill/>
                    </a:lnB>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tcPr>
                </a:tc>
                <a:tc>
                  <a:txBody>
                    <a:bodyPr/>
                    <a:lstStyle/>
                    <a:p>
                      <a:pPr fontAlgn="t"/>
                      <a:r>
                        <a:rPr lang="en-US" sz="1800" dirty="0">
                          <a:effectLst/>
                          <a:latin typeface="arial" panose="020B0604020202020204" pitchFamily="34" charset="0"/>
                        </a:rPr>
                        <a:t>Search and Seizure</a:t>
                      </a:r>
                    </a:p>
                  </a:txBody>
                  <a:tcPr marL="32916" marR="32916" marT="4115" marB="4115">
                    <a:lnL>
                      <a:noFill/>
                    </a:lnL>
                    <a:lnR>
                      <a:noFill/>
                    </a:lnR>
                    <a:lnT>
                      <a:noFill/>
                    </a:lnT>
                    <a:lnB>
                      <a:noFill/>
                    </a:lnB>
                  </a:tcPr>
                </a:tc>
              </a:tr>
              <a:tr h="226868">
                <a:tc>
                  <a:txBody>
                    <a:bodyPr/>
                    <a:lstStyle/>
                    <a:p>
                      <a:pPr algn="ctr"/>
                      <a:r>
                        <a:rPr lang="en-US" sz="1800" dirty="0">
                          <a:solidFill>
                            <a:srgbClr val="0000EE"/>
                          </a:solidFill>
                          <a:effectLst/>
                          <a:latin typeface="arial" panose="020B0604020202020204" pitchFamily="34" charset="0"/>
                          <a:hlinkClick r:id="rId6"/>
                        </a:rPr>
                        <a:t>5th</a:t>
                      </a:r>
                      <a:endParaRPr lang="en-US" sz="1800" dirty="0">
                        <a:effectLst/>
                        <a:latin typeface="arial" panose="020B0604020202020204" pitchFamily="34" charset="0"/>
                      </a:endParaRPr>
                    </a:p>
                  </a:txBody>
                  <a:tcPr marL="32916" marR="32916" marT="4115" marB="4115" anchor="ctr">
                    <a:lnL>
                      <a:noFill/>
                    </a:lnL>
                    <a:lnR>
                      <a:noFill/>
                    </a:lnR>
                    <a:lnT>
                      <a:noFill/>
                    </a:lnT>
                    <a:lnB>
                      <a:noFill/>
                    </a:lnB>
                    <a:solidFill>
                      <a:schemeClr val="bg2"/>
                    </a:solidFill>
                  </a:tcPr>
                </a:tc>
                <a:tc>
                  <a:txBody>
                    <a:bodyPr/>
                    <a:lstStyle/>
                    <a:p>
                      <a:pPr algn="ctr"/>
                      <a:r>
                        <a:rPr lang="en-US" sz="1800" dirty="0">
                          <a:effectLst/>
                          <a:latin typeface="arial" panose="020B0604020202020204" pitchFamily="34" charset="0"/>
                        </a:rPr>
                        <a:t>1791</a:t>
                      </a:r>
                    </a:p>
                  </a:txBody>
                  <a:tcPr marL="32916" marR="32916" marT="4115" marB="4115" anchor="ctr">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Grand Jury, Double Jeopardy, Self-Incrimination, Due Process</a:t>
                      </a:r>
                    </a:p>
                  </a:txBody>
                  <a:tcPr marL="32916" marR="32916" marT="4115" marB="4115">
                    <a:lnL>
                      <a:noFill/>
                    </a:lnL>
                    <a:lnR>
                      <a:noFill/>
                    </a:lnR>
                    <a:lnT>
                      <a:noFill/>
                    </a:lnT>
                    <a:lnB>
                      <a:noFill/>
                    </a:lnB>
                    <a:solidFill>
                      <a:schemeClr val="bg2"/>
                    </a:solidFill>
                  </a:tcPr>
                </a:tc>
              </a:tr>
              <a:tr h="500480">
                <a:tc>
                  <a:txBody>
                    <a:bodyPr/>
                    <a:lstStyle/>
                    <a:p>
                      <a:pPr algn="ctr"/>
                      <a:r>
                        <a:rPr lang="en-US" sz="1800">
                          <a:solidFill>
                            <a:srgbClr val="0000EE"/>
                          </a:solidFill>
                          <a:effectLst/>
                          <a:latin typeface="arial" panose="020B0604020202020204" pitchFamily="34" charset="0"/>
                          <a:hlinkClick r:id="rId7"/>
                        </a:rPr>
                        <a:t>6th</a:t>
                      </a:r>
                      <a:endParaRPr lang="en-US" sz="1800">
                        <a:effectLst/>
                        <a:latin typeface="arial" panose="020B0604020202020204" pitchFamily="34" charset="0"/>
                      </a:endParaRPr>
                    </a:p>
                  </a:txBody>
                  <a:tcPr marL="32916" marR="32916" marT="4115" marB="4115" anchor="ctr">
                    <a:lnL>
                      <a:noFill/>
                    </a:lnL>
                    <a:lnR>
                      <a:noFill/>
                    </a:lnR>
                    <a:lnT>
                      <a:noFill/>
                    </a:lnT>
                    <a:lnB>
                      <a:noFill/>
                    </a:lnB>
                  </a:tcPr>
                </a:tc>
                <a:tc>
                  <a:txBody>
                    <a:bodyPr/>
                    <a:lstStyle/>
                    <a:p>
                      <a:pPr algn="ctr"/>
                      <a:r>
                        <a:rPr lang="en-US" sz="1800" dirty="0">
                          <a:effectLst/>
                          <a:latin typeface="arial" panose="020B0604020202020204" pitchFamily="34" charset="0"/>
                        </a:rPr>
                        <a:t>1791</a:t>
                      </a:r>
                    </a:p>
                  </a:txBody>
                  <a:tcPr marL="32916" marR="32916" marT="4115" marB="4115" anchor="ctr">
                    <a:lnL>
                      <a:noFill/>
                    </a:lnL>
                    <a:lnR>
                      <a:noFill/>
                    </a:lnR>
                    <a:lnT>
                      <a:noFill/>
                    </a:lnT>
                    <a:lnB>
                      <a:noFill/>
                    </a:lnB>
                  </a:tcPr>
                </a:tc>
                <a:tc>
                  <a:txBody>
                    <a:bodyPr/>
                    <a:lstStyle/>
                    <a:p>
                      <a:pPr fontAlgn="t"/>
                      <a:r>
                        <a:rPr lang="en-US" sz="1800" dirty="0">
                          <a:effectLst/>
                          <a:latin typeface="arial" panose="020B0604020202020204" pitchFamily="34" charset="0"/>
                        </a:rPr>
                        <a:t>Rights of Accused in Criminal Prosecutions: Rights to Jury Trial, to Confront Opposing Witnesses and to Counsel</a:t>
                      </a:r>
                    </a:p>
                  </a:txBody>
                  <a:tcPr marL="32916" marR="32916" marT="4115" marB="4115">
                    <a:lnL>
                      <a:noFill/>
                    </a:lnL>
                    <a:lnR>
                      <a:noFill/>
                    </a:lnR>
                    <a:lnT>
                      <a:noFill/>
                    </a:lnT>
                    <a:lnB>
                      <a:noFill/>
                    </a:lnB>
                  </a:tcPr>
                </a:tc>
              </a:tr>
              <a:tr h="304474">
                <a:tc>
                  <a:txBody>
                    <a:bodyPr/>
                    <a:lstStyle/>
                    <a:p>
                      <a:pPr algn="ctr" fontAlgn="t"/>
                      <a:r>
                        <a:rPr lang="en-US" sz="1800" dirty="0">
                          <a:solidFill>
                            <a:srgbClr val="0000EE"/>
                          </a:solidFill>
                          <a:effectLst/>
                          <a:latin typeface="arial" panose="020B0604020202020204" pitchFamily="34" charset="0"/>
                          <a:hlinkClick r:id="rId8"/>
                        </a:rPr>
                        <a:t>7th</a:t>
                      </a:r>
                      <a:endParaRPr lang="en-US" sz="1800" dirty="0">
                        <a:effectLst/>
                        <a:latin typeface="arial" panose="020B0604020202020204" pitchFamily="34" charset="0"/>
                      </a:endParaRPr>
                    </a:p>
                  </a:txBody>
                  <a:tcPr marL="32916" marR="32916" marT="4115" marB="4115">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Jury Trial</a:t>
                      </a:r>
                    </a:p>
                  </a:txBody>
                  <a:tcPr marL="32916" marR="32916" marT="4115" marB="4115">
                    <a:lnL>
                      <a:noFill/>
                    </a:lnL>
                    <a:lnR>
                      <a:noFill/>
                    </a:lnR>
                    <a:lnT>
                      <a:noFill/>
                    </a:lnT>
                    <a:lnB>
                      <a:noFill/>
                    </a:lnB>
                    <a:solidFill>
                      <a:schemeClr val="bg2"/>
                    </a:solidFill>
                  </a:tcPr>
                </a:tc>
              </a:tr>
              <a:tr h="228926">
                <a:tc>
                  <a:txBody>
                    <a:bodyPr/>
                    <a:lstStyle/>
                    <a:p>
                      <a:pPr algn="ctr"/>
                      <a:r>
                        <a:rPr lang="en-US" sz="1800">
                          <a:solidFill>
                            <a:srgbClr val="0000EE"/>
                          </a:solidFill>
                          <a:effectLst/>
                          <a:latin typeface="arial" panose="020B0604020202020204" pitchFamily="34" charset="0"/>
                          <a:hlinkClick r:id="rId9"/>
                        </a:rPr>
                        <a:t>8th</a:t>
                      </a:r>
                      <a:endParaRPr lang="en-US" sz="1800">
                        <a:effectLst/>
                        <a:latin typeface="arial" panose="020B0604020202020204" pitchFamily="34" charset="0"/>
                      </a:endParaRPr>
                    </a:p>
                  </a:txBody>
                  <a:tcPr marL="32916" marR="32916" marT="4115" marB="4115" anchor="ctr">
                    <a:lnL>
                      <a:noFill/>
                    </a:lnL>
                    <a:lnR>
                      <a:noFill/>
                    </a:lnR>
                    <a:lnT>
                      <a:noFill/>
                    </a:lnT>
                    <a:lnB>
                      <a:noFill/>
                    </a:lnB>
                  </a:tcPr>
                </a:tc>
                <a:tc>
                  <a:txBody>
                    <a:bodyPr/>
                    <a:lstStyle/>
                    <a:p>
                      <a:pPr algn="ctr"/>
                      <a:r>
                        <a:rPr lang="en-US" sz="1800" dirty="0">
                          <a:effectLst/>
                          <a:latin typeface="arial" panose="020B0604020202020204" pitchFamily="34" charset="0"/>
                        </a:rPr>
                        <a:t>1791</a:t>
                      </a:r>
                    </a:p>
                  </a:txBody>
                  <a:tcPr marL="32916" marR="32916" marT="4115" marB="4115" anchor="ctr">
                    <a:lnL>
                      <a:noFill/>
                    </a:lnL>
                    <a:lnR>
                      <a:noFill/>
                    </a:lnR>
                    <a:lnT>
                      <a:noFill/>
                    </a:lnT>
                    <a:lnB>
                      <a:noFill/>
                    </a:lnB>
                  </a:tcPr>
                </a:tc>
                <a:tc>
                  <a:txBody>
                    <a:bodyPr/>
                    <a:lstStyle/>
                    <a:p>
                      <a:pPr fontAlgn="t"/>
                      <a:r>
                        <a:rPr lang="en-US" sz="1800" dirty="0">
                          <a:effectLst/>
                          <a:latin typeface="arial" panose="020B0604020202020204" pitchFamily="34" charset="0"/>
                        </a:rPr>
                        <a:t>Protections against Excessive Bail, Cruel and Unusual Punishment</a:t>
                      </a:r>
                    </a:p>
                  </a:txBody>
                  <a:tcPr marL="32916" marR="32916" marT="4115" marB="4115">
                    <a:lnL>
                      <a:noFill/>
                    </a:lnL>
                    <a:lnR>
                      <a:noFill/>
                    </a:lnR>
                    <a:lnT>
                      <a:noFill/>
                    </a:lnT>
                    <a:lnB>
                      <a:noFill/>
                    </a:lnB>
                  </a:tcPr>
                </a:tc>
              </a:tr>
              <a:tr h="304474">
                <a:tc>
                  <a:txBody>
                    <a:bodyPr/>
                    <a:lstStyle/>
                    <a:p>
                      <a:pPr algn="ctr" fontAlgn="t"/>
                      <a:r>
                        <a:rPr lang="en-US" sz="1800" dirty="0">
                          <a:solidFill>
                            <a:srgbClr val="0000EE"/>
                          </a:solidFill>
                          <a:effectLst/>
                          <a:latin typeface="arial" panose="020B0604020202020204" pitchFamily="34" charset="0"/>
                          <a:hlinkClick r:id="rId10"/>
                        </a:rPr>
                        <a:t>9th</a:t>
                      </a:r>
                      <a:endParaRPr lang="en-US" sz="1800" dirty="0">
                        <a:effectLst/>
                        <a:latin typeface="arial" panose="020B0604020202020204" pitchFamily="34" charset="0"/>
                      </a:endParaRPr>
                    </a:p>
                  </a:txBody>
                  <a:tcPr marL="32916" marR="32916" marT="4115" marB="4115">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1791</a:t>
                      </a:r>
                    </a:p>
                  </a:txBody>
                  <a:tcPr marL="32916" marR="32916" marT="4115" marB="4115">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Non-Enumerated </a:t>
                      </a:r>
                      <a:r>
                        <a:rPr lang="en-US" sz="1800" dirty="0" smtClean="0">
                          <a:effectLst/>
                          <a:latin typeface="arial" panose="020B0604020202020204" pitchFamily="34" charset="0"/>
                        </a:rPr>
                        <a:t>(Listed) Rights are still Protected</a:t>
                      </a:r>
                      <a:endParaRPr lang="en-US" sz="1800" dirty="0">
                        <a:effectLst/>
                        <a:latin typeface="arial" panose="020B0604020202020204" pitchFamily="34" charset="0"/>
                      </a:endParaRPr>
                    </a:p>
                  </a:txBody>
                  <a:tcPr marL="32916" marR="32916" marT="4115" marB="4115">
                    <a:lnL>
                      <a:noFill/>
                    </a:lnL>
                    <a:lnR>
                      <a:noFill/>
                    </a:lnR>
                    <a:lnT>
                      <a:noFill/>
                    </a:lnT>
                    <a:lnB>
                      <a:noFill/>
                    </a:lnB>
                    <a:solidFill>
                      <a:schemeClr val="bg2"/>
                    </a:solidFill>
                  </a:tcPr>
                </a:tc>
              </a:tr>
              <a:tr h="304474">
                <a:tc>
                  <a:txBody>
                    <a:bodyPr/>
                    <a:lstStyle/>
                    <a:p>
                      <a:pPr algn="ctr" fontAlgn="t"/>
                      <a:r>
                        <a:rPr lang="en-US" sz="1800">
                          <a:solidFill>
                            <a:srgbClr val="0000EE"/>
                          </a:solidFill>
                          <a:effectLst/>
                          <a:latin typeface="arial" panose="020B0604020202020204" pitchFamily="34" charset="0"/>
                          <a:hlinkClick r:id="rId11"/>
                        </a:rPr>
                        <a:t>10th</a:t>
                      </a:r>
                      <a:endParaRPr lang="en-US" sz="1800">
                        <a:effectLst/>
                        <a:latin typeface="arial" panose="020B0604020202020204" pitchFamily="34" charset="0"/>
                      </a:endParaRPr>
                    </a:p>
                  </a:txBody>
                  <a:tcPr marL="32916" marR="32916" marT="4115" marB="4115">
                    <a:lnL>
                      <a:noFill/>
                    </a:lnL>
                    <a:lnR>
                      <a:noFill/>
                    </a:lnR>
                    <a:lnT>
                      <a:noFill/>
                    </a:lnT>
                    <a:lnB>
                      <a:noFill/>
                    </a:lnB>
                  </a:tcPr>
                </a:tc>
                <a:tc>
                  <a:txBody>
                    <a:bodyPr/>
                    <a:lstStyle/>
                    <a:p>
                      <a:pPr algn="ctr" fontAlgn="t"/>
                      <a:r>
                        <a:rPr lang="en-US" sz="1800">
                          <a:effectLst/>
                          <a:latin typeface="arial" panose="020B0604020202020204" pitchFamily="34" charset="0"/>
                        </a:rPr>
                        <a:t>1791</a:t>
                      </a:r>
                    </a:p>
                  </a:txBody>
                  <a:tcPr marL="32916" marR="32916" marT="4115" marB="4115">
                    <a:lnL>
                      <a:noFill/>
                    </a:lnL>
                    <a:lnR>
                      <a:noFill/>
                    </a:lnR>
                    <a:lnT>
                      <a:noFill/>
                    </a:lnT>
                    <a:lnB>
                      <a:noFill/>
                    </a:lnB>
                  </a:tcPr>
                </a:tc>
                <a:tc>
                  <a:txBody>
                    <a:bodyPr/>
                    <a:lstStyle/>
                    <a:p>
                      <a:pPr fontAlgn="t"/>
                      <a:r>
                        <a:rPr lang="en-US" sz="1800" dirty="0">
                          <a:effectLst/>
                          <a:latin typeface="arial" panose="020B0604020202020204" pitchFamily="34" charset="0"/>
                        </a:rPr>
                        <a:t>Rights Reserved to States</a:t>
                      </a:r>
                    </a:p>
                  </a:txBody>
                  <a:tcPr marL="32916" marR="32916" marT="4115" marB="4115">
                    <a:lnL>
                      <a:noFill/>
                    </a:lnL>
                    <a:lnR>
                      <a:noFill/>
                    </a:lnR>
                    <a:lnT>
                      <a:noFill/>
                    </a:lnT>
                    <a:lnB>
                      <a:noFill/>
                    </a:lnB>
                  </a:tcPr>
                </a:tc>
              </a:tr>
            </a:tbl>
          </a:graphicData>
        </a:graphic>
      </p:graphicFrame>
    </p:spTree>
    <p:extLst>
      <p:ext uri="{BB962C8B-B14F-4D97-AF65-F5344CB8AC3E}">
        <p14:creationId xmlns:p14="http://schemas.microsoft.com/office/powerpoint/2010/main" val="2714744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220200" cy="457201"/>
          </a:xfrm>
        </p:spPr>
        <p:txBody>
          <a:bodyPr>
            <a:noAutofit/>
          </a:bodyPr>
          <a:lstStyle/>
          <a:p>
            <a:pPr algn="ctr"/>
            <a:r>
              <a:rPr lang="en-US" sz="3600" b="1" dirty="0">
                <a:effectLst>
                  <a:outerShdw blurRad="38100" dist="38100" dir="2700000" algn="tl">
                    <a:srgbClr val="000000">
                      <a:alpha val="43137"/>
                    </a:srgbClr>
                  </a:outerShdw>
                </a:effectLst>
              </a:rPr>
              <a:t>CONSTITUTIONAL </a:t>
            </a:r>
            <a:r>
              <a:rPr lang="en-US" sz="3600" b="1" dirty="0" smtClean="0">
                <a:effectLst>
                  <a:outerShdw blurRad="38100" dist="38100" dir="2700000" algn="tl">
                    <a:srgbClr val="000000">
                      <a:alpha val="43137"/>
                    </a:srgbClr>
                  </a:outerShdw>
                </a:effectLst>
              </a:rPr>
              <a:t>AMENDMENTS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685800"/>
            <a:ext cx="8874211" cy="6001787"/>
          </a:xfrm>
        </p:spPr>
        <p:txBody>
          <a:bodyPr>
            <a:normAutofit/>
          </a:bodyPr>
          <a:lstStyle/>
          <a:p>
            <a:r>
              <a:rPr lang="en-US" sz="2400" b="1" dirty="0" smtClean="0"/>
              <a:t>The Amendments:</a:t>
            </a:r>
            <a:endParaRPr lang="en-US" sz="2400" dirty="0" smtClean="0"/>
          </a:p>
          <a:p>
            <a:pPr lvl="1"/>
            <a:endParaRPr lang="en-US" sz="20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8497801"/>
              </p:ext>
            </p:extLst>
          </p:nvPr>
        </p:nvGraphicFramePr>
        <p:xfrm>
          <a:off x="381001" y="1118907"/>
          <a:ext cx="8458198" cy="5568680"/>
        </p:xfrm>
        <a:graphic>
          <a:graphicData uri="http://schemas.openxmlformats.org/drawingml/2006/table">
            <a:tbl>
              <a:tblPr/>
              <a:tblGrid>
                <a:gridCol w="761999"/>
                <a:gridCol w="914400"/>
                <a:gridCol w="6781799"/>
              </a:tblGrid>
              <a:tr h="179102">
                <a:tc>
                  <a:txBody>
                    <a:bodyPr/>
                    <a:lstStyle/>
                    <a:p>
                      <a:pPr algn="ctr" fontAlgn="t"/>
                      <a:r>
                        <a:rPr lang="en-US" sz="1800" dirty="0">
                          <a:solidFill>
                            <a:srgbClr val="0000EE"/>
                          </a:solidFill>
                          <a:effectLst/>
                          <a:latin typeface="arial" panose="020B0604020202020204" pitchFamily="34" charset="0"/>
                          <a:hlinkClick r:id="rId2"/>
                        </a:rPr>
                        <a:t>11th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1795</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Suits Against a State</a:t>
                      </a:r>
                    </a:p>
                  </a:txBody>
                  <a:tcPr marL="19362" marR="19362" marT="2420" marB="2420">
                    <a:lnL>
                      <a:noFill/>
                    </a:lnL>
                    <a:lnR>
                      <a:noFill/>
                    </a:lnR>
                    <a:lnT>
                      <a:noFill/>
                    </a:lnT>
                    <a:lnB>
                      <a:noFill/>
                    </a:lnB>
                    <a:solidFill>
                      <a:schemeClr val="bg2"/>
                    </a:solidFill>
                  </a:tcPr>
                </a:tc>
              </a:tr>
              <a:tr h="179102">
                <a:tc>
                  <a:txBody>
                    <a:bodyPr/>
                    <a:lstStyle/>
                    <a:p>
                      <a:pPr algn="ctr" fontAlgn="t"/>
                      <a:r>
                        <a:rPr lang="en-US" sz="1800" dirty="0">
                          <a:solidFill>
                            <a:srgbClr val="0000EE"/>
                          </a:solidFill>
                          <a:effectLst/>
                          <a:latin typeface="arial" panose="020B0604020202020204" pitchFamily="34" charset="0"/>
                          <a:hlinkClick r:id="rId3"/>
                        </a:rPr>
                        <a:t>12th</a:t>
                      </a:r>
                      <a:endParaRPr lang="en-US" sz="1800" dirty="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a:effectLst/>
                          <a:latin typeface="arial" panose="020B0604020202020204" pitchFamily="34" charset="0"/>
                        </a:rPr>
                        <a:t>1804</a:t>
                      </a:r>
                    </a:p>
                  </a:txBody>
                  <a:tcPr marL="19362" marR="19362" marT="2420" marB="2420">
                    <a:lnL>
                      <a:noFill/>
                    </a:lnL>
                    <a:lnR>
                      <a:noFill/>
                    </a:lnR>
                    <a:lnT>
                      <a:noFill/>
                    </a:lnT>
                    <a:lnB>
                      <a:noFill/>
                    </a:lnB>
                  </a:tcPr>
                </a:tc>
                <a:tc>
                  <a:txBody>
                    <a:bodyPr/>
                    <a:lstStyle/>
                    <a:p>
                      <a:pPr fontAlgn="t"/>
                      <a:r>
                        <a:rPr lang="en-US" sz="1800" dirty="0">
                          <a:effectLst/>
                          <a:latin typeface="arial" panose="020B0604020202020204" pitchFamily="34" charset="0"/>
                        </a:rPr>
                        <a:t>Election of President and Vice-President</a:t>
                      </a:r>
                    </a:p>
                  </a:txBody>
                  <a:tcPr marL="19362" marR="19362" marT="2420" marB="2420">
                    <a:lnL>
                      <a:noFill/>
                    </a:lnL>
                    <a:lnR>
                      <a:noFill/>
                    </a:lnR>
                    <a:lnT>
                      <a:noFill/>
                    </a:lnT>
                    <a:lnB>
                      <a:noFill/>
                    </a:lnB>
                  </a:tcPr>
                </a:tc>
              </a:tr>
              <a:tr h="266233">
                <a:tc>
                  <a:txBody>
                    <a:bodyPr/>
                    <a:lstStyle/>
                    <a:p>
                      <a:pPr algn="ctr" fontAlgn="t"/>
                      <a:r>
                        <a:rPr lang="en-US" sz="1800" dirty="0">
                          <a:solidFill>
                            <a:srgbClr val="0000EE"/>
                          </a:solidFill>
                          <a:effectLst/>
                          <a:latin typeface="arial" panose="020B0604020202020204" pitchFamily="34" charset="0"/>
                          <a:hlinkClick r:id="rId4"/>
                        </a:rPr>
                        <a:t>13th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1865</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Abolition of Slavery and Involuntary Servitude</a:t>
                      </a:r>
                    </a:p>
                  </a:txBody>
                  <a:tcPr marL="19362" marR="19362" marT="2420" marB="2420">
                    <a:lnL>
                      <a:noFill/>
                    </a:lnL>
                    <a:lnR>
                      <a:noFill/>
                    </a:lnR>
                    <a:lnT>
                      <a:noFill/>
                    </a:lnT>
                    <a:lnB>
                      <a:noFill/>
                    </a:lnB>
                    <a:solidFill>
                      <a:schemeClr val="bg2"/>
                    </a:solidFill>
                  </a:tcPr>
                </a:tc>
              </a:tr>
              <a:tr h="369361">
                <a:tc>
                  <a:txBody>
                    <a:bodyPr/>
                    <a:lstStyle/>
                    <a:p>
                      <a:pPr algn="ctr"/>
                      <a:r>
                        <a:rPr lang="en-US" sz="1800" dirty="0">
                          <a:solidFill>
                            <a:srgbClr val="0000EE"/>
                          </a:solidFill>
                          <a:effectLst/>
                          <a:latin typeface="arial" panose="020B0604020202020204" pitchFamily="34" charset="0"/>
                          <a:hlinkClick r:id="rId5"/>
                        </a:rPr>
                        <a:t>14th</a:t>
                      </a:r>
                      <a:endParaRPr lang="en-US" sz="1800" dirty="0">
                        <a:effectLst/>
                        <a:latin typeface="arial" panose="020B0604020202020204" pitchFamily="34" charset="0"/>
                      </a:endParaRPr>
                    </a:p>
                  </a:txBody>
                  <a:tcPr marL="19362" marR="19362" marT="2420" marB="2420" anchor="ctr">
                    <a:lnL>
                      <a:noFill/>
                    </a:lnL>
                    <a:lnR>
                      <a:noFill/>
                    </a:lnR>
                    <a:lnT>
                      <a:noFill/>
                    </a:lnT>
                    <a:lnB>
                      <a:noFill/>
                    </a:lnB>
                  </a:tcPr>
                </a:tc>
                <a:tc>
                  <a:txBody>
                    <a:bodyPr/>
                    <a:lstStyle/>
                    <a:p>
                      <a:pPr algn="ctr"/>
                      <a:r>
                        <a:rPr lang="en-US" sz="1800" dirty="0">
                          <a:effectLst/>
                          <a:latin typeface="arial" panose="020B0604020202020204" pitchFamily="34" charset="0"/>
                        </a:rPr>
                        <a:t>1868</a:t>
                      </a:r>
                    </a:p>
                  </a:txBody>
                  <a:tcPr marL="19362" marR="19362" marT="2420" marB="2420" anchor="ctr">
                    <a:lnL>
                      <a:noFill/>
                    </a:lnL>
                    <a:lnR>
                      <a:noFill/>
                    </a:lnR>
                    <a:lnT>
                      <a:noFill/>
                    </a:lnT>
                    <a:lnB>
                      <a:noFill/>
                    </a:lnB>
                  </a:tcPr>
                </a:tc>
                <a:tc>
                  <a:txBody>
                    <a:bodyPr/>
                    <a:lstStyle/>
                    <a:p>
                      <a:pPr fontAlgn="t"/>
                      <a:r>
                        <a:rPr lang="en-US" sz="1800" dirty="0">
                          <a:effectLst/>
                          <a:latin typeface="arial" panose="020B0604020202020204" pitchFamily="34" charset="0"/>
                        </a:rPr>
                        <a:t>Protects rights against state infringements, defines citizenship, prohibits states from interfering with privileges and immunities, requires due process and equal protection, punishes states for denying vote, and disqualifies Confederate officials and debts</a:t>
                      </a:r>
                    </a:p>
                  </a:txBody>
                  <a:tcPr marL="19362" marR="19362" marT="2420" marB="2420">
                    <a:lnL>
                      <a:noFill/>
                    </a:lnL>
                    <a:lnR>
                      <a:noFill/>
                    </a:lnR>
                    <a:lnT>
                      <a:noFill/>
                    </a:lnT>
                    <a:lnB>
                      <a:noFill/>
                    </a:lnB>
                  </a:tcPr>
                </a:tc>
              </a:tr>
              <a:tr h="179102">
                <a:tc>
                  <a:txBody>
                    <a:bodyPr/>
                    <a:lstStyle/>
                    <a:p>
                      <a:pPr algn="ctr" fontAlgn="t"/>
                      <a:r>
                        <a:rPr lang="en-US" sz="1800" dirty="0">
                          <a:solidFill>
                            <a:srgbClr val="0000EE"/>
                          </a:solidFill>
                          <a:effectLst/>
                          <a:latin typeface="arial" panose="020B0604020202020204" pitchFamily="34" charset="0"/>
                          <a:hlinkClick r:id="rId6"/>
                        </a:rPr>
                        <a:t>15th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1870</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Voting </a:t>
                      </a:r>
                      <a:r>
                        <a:rPr lang="en-US" sz="1800" dirty="0" smtClean="0">
                          <a:effectLst/>
                          <a:latin typeface="arial" panose="020B0604020202020204" pitchFamily="34" charset="0"/>
                        </a:rPr>
                        <a:t>Rights for Former Slaves</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r>
              <a:tr h="179102">
                <a:tc>
                  <a:txBody>
                    <a:bodyPr/>
                    <a:lstStyle/>
                    <a:p>
                      <a:pPr algn="ctr" fontAlgn="t"/>
                      <a:r>
                        <a:rPr lang="en-US" sz="1800">
                          <a:solidFill>
                            <a:srgbClr val="0000EE"/>
                          </a:solidFill>
                          <a:effectLst/>
                          <a:latin typeface="arial" panose="020B0604020202020204" pitchFamily="34" charset="0"/>
                          <a:hlinkClick r:id="rId7"/>
                        </a:rPr>
                        <a:t>16th</a:t>
                      </a:r>
                      <a:endParaRPr lang="en-US" sz="180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dirty="0">
                          <a:effectLst/>
                          <a:latin typeface="arial" panose="020B0604020202020204" pitchFamily="34" charset="0"/>
                        </a:rPr>
                        <a:t>1913</a:t>
                      </a:r>
                    </a:p>
                  </a:txBody>
                  <a:tcPr marL="19362" marR="19362" marT="2420" marB="2420">
                    <a:lnL>
                      <a:noFill/>
                    </a:lnL>
                    <a:lnR>
                      <a:noFill/>
                    </a:lnR>
                    <a:lnT>
                      <a:noFill/>
                    </a:lnT>
                    <a:lnB>
                      <a:noFill/>
                    </a:lnB>
                  </a:tcPr>
                </a:tc>
                <a:tc>
                  <a:txBody>
                    <a:bodyPr/>
                    <a:lstStyle/>
                    <a:p>
                      <a:pPr fontAlgn="t"/>
                      <a:r>
                        <a:rPr lang="en-US" sz="1800">
                          <a:effectLst/>
                          <a:latin typeface="arial" panose="020B0604020202020204" pitchFamily="34" charset="0"/>
                        </a:rPr>
                        <a:t>Federal Income Tax</a:t>
                      </a:r>
                    </a:p>
                  </a:txBody>
                  <a:tcPr marL="19362" marR="19362" marT="2420" marB="2420">
                    <a:lnL>
                      <a:noFill/>
                    </a:lnL>
                    <a:lnR>
                      <a:noFill/>
                    </a:lnR>
                    <a:lnT>
                      <a:noFill/>
                    </a:lnT>
                    <a:lnB>
                      <a:noFill/>
                    </a:lnB>
                  </a:tcPr>
                </a:tc>
              </a:tr>
              <a:tr h="179102">
                <a:tc>
                  <a:txBody>
                    <a:bodyPr/>
                    <a:lstStyle/>
                    <a:p>
                      <a:pPr algn="ctr" fontAlgn="t"/>
                      <a:r>
                        <a:rPr lang="en-US" sz="1800" dirty="0">
                          <a:solidFill>
                            <a:srgbClr val="0000EE"/>
                          </a:solidFill>
                          <a:effectLst/>
                          <a:latin typeface="arial" panose="020B0604020202020204" pitchFamily="34" charset="0"/>
                          <a:hlinkClick r:id="rId8"/>
                        </a:rPr>
                        <a:t>17th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a:effectLst/>
                          <a:latin typeface="arial" panose="020B0604020202020204" pitchFamily="34" charset="0"/>
                        </a:rPr>
                        <a:t>1913</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Popular Election of Senators</a:t>
                      </a:r>
                    </a:p>
                  </a:txBody>
                  <a:tcPr marL="19362" marR="19362" marT="2420" marB="2420">
                    <a:lnL>
                      <a:noFill/>
                    </a:lnL>
                    <a:lnR>
                      <a:noFill/>
                    </a:lnR>
                    <a:lnT>
                      <a:noFill/>
                    </a:lnT>
                    <a:lnB>
                      <a:noFill/>
                    </a:lnB>
                    <a:solidFill>
                      <a:schemeClr val="bg2"/>
                    </a:solidFill>
                  </a:tcPr>
                </a:tc>
              </a:tr>
              <a:tr h="179102">
                <a:tc>
                  <a:txBody>
                    <a:bodyPr/>
                    <a:lstStyle/>
                    <a:p>
                      <a:pPr algn="ctr" fontAlgn="t"/>
                      <a:r>
                        <a:rPr lang="en-US" sz="1800" dirty="0">
                          <a:solidFill>
                            <a:srgbClr val="0000EE"/>
                          </a:solidFill>
                          <a:effectLst/>
                          <a:latin typeface="arial" panose="020B0604020202020204" pitchFamily="34" charset="0"/>
                          <a:hlinkClick r:id="rId9"/>
                        </a:rPr>
                        <a:t>18th</a:t>
                      </a:r>
                      <a:endParaRPr lang="en-US" sz="1800" dirty="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dirty="0">
                          <a:effectLst/>
                          <a:latin typeface="arial" panose="020B0604020202020204" pitchFamily="34" charset="0"/>
                        </a:rPr>
                        <a:t>1919</a:t>
                      </a:r>
                    </a:p>
                  </a:txBody>
                  <a:tcPr marL="19362" marR="19362" marT="2420" marB="2420">
                    <a:lnL>
                      <a:noFill/>
                    </a:lnL>
                    <a:lnR>
                      <a:noFill/>
                    </a:lnR>
                    <a:lnT>
                      <a:noFill/>
                    </a:lnT>
                    <a:lnB>
                      <a:noFill/>
                    </a:lnB>
                  </a:tcPr>
                </a:tc>
                <a:tc>
                  <a:txBody>
                    <a:bodyPr/>
                    <a:lstStyle/>
                    <a:p>
                      <a:pPr fontAlgn="t"/>
                      <a:r>
                        <a:rPr lang="en-US" sz="1800" dirty="0" smtClean="0">
                          <a:effectLst/>
                          <a:latin typeface="arial" panose="020B0604020202020204" pitchFamily="34" charset="0"/>
                        </a:rPr>
                        <a:t>Prohibition of Manufacture and Sale of Alcohol</a:t>
                      </a:r>
                      <a:endParaRPr lang="en-US" sz="1800" dirty="0">
                        <a:effectLst/>
                        <a:latin typeface="arial" panose="020B0604020202020204" pitchFamily="34" charset="0"/>
                      </a:endParaRPr>
                    </a:p>
                  </a:txBody>
                  <a:tcPr marL="19362" marR="19362" marT="2420" marB="2420">
                    <a:lnL>
                      <a:noFill/>
                    </a:lnL>
                    <a:lnR>
                      <a:noFill/>
                    </a:lnR>
                    <a:lnT>
                      <a:noFill/>
                    </a:lnT>
                    <a:lnB>
                      <a:noFill/>
                    </a:lnB>
                  </a:tcPr>
                </a:tc>
              </a:tr>
              <a:tr h="179102">
                <a:tc>
                  <a:txBody>
                    <a:bodyPr/>
                    <a:lstStyle/>
                    <a:p>
                      <a:pPr algn="ctr" fontAlgn="t"/>
                      <a:r>
                        <a:rPr lang="en-US" sz="1800" dirty="0">
                          <a:solidFill>
                            <a:srgbClr val="0000EE"/>
                          </a:solidFill>
                          <a:effectLst/>
                          <a:latin typeface="arial" panose="020B0604020202020204" pitchFamily="34" charset="0"/>
                          <a:hlinkClick r:id="rId10"/>
                        </a:rPr>
                        <a:t>19th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1920</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Women's Right to Vote</a:t>
                      </a:r>
                    </a:p>
                  </a:txBody>
                  <a:tcPr marL="19362" marR="19362" marT="2420" marB="2420">
                    <a:lnL>
                      <a:noFill/>
                    </a:lnL>
                    <a:lnR>
                      <a:noFill/>
                    </a:lnR>
                    <a:lnT>
                      <a:noFill/>
                    </a:lnT>
                    <a:lnB>
                      <a:noFill/>
                    </a:lnB>
                    <a:solidFill>
                      <a:schemeClr val="bg2"/>
                    </a:solidFill>
                  </a:tcPr>
                </a:tc>
              </a:tr>
              <a:tr h="266233">
                <a:tc>
                  <a:txBody>
                    <a:bodyPr/>
                    <a:lstStyle/>
                    <a:p>
                      <a:pPr algn="ctr" fontAlgn="t"/>
                      <a:r>
                        <a:rPr lang="en-US" sz="1800">
                          <a:solidFill>
                            <a:srgbClr val="0000EE"/>
                          </a:solidFill>
                          <a:effectLst/>
                          <a:latin typeface="arial" panose="020B0604020202020204" pitchFamily="34" charset="0"/>
                          <a:hlinkClick r:id="rId11"/>
                        </a:rPr>
                        <a:t>20th</a:t>
                      </a:r>
                      <a:endParaRPr lang="en-US" sz="180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a:effectLst/>
                          <a:latin typeface="arial" panose="020B0604020202020204" pitchFamily="34" charset="0"/>
                        </a:rPr>
                        <a:t>1933</a:t>
                      </a:r>
                    </a:p>
                  </a:txBody>
                  <a:tcPr marL="19362" marR="19362" marT="2420" marB="2420">
                    <a:lnL>
                      <a:noFill/>
                    </a:lnL>
                    <a:lnR>
                      <a:noFill/>
                    </a:lnR>
                    <a:lnT>
                      <a:noFill/>
                    </a:lnT>
                    <a:lnB>
                      <a:noFill/>
                    </a:lnB>
                  </a:tcPr>
                </a:tc>
                <a:tc>
                  <a:txBody>
                    <a:bodyPr/>
                    <a:lstStyle/>
                    <a:p>
                      <a:pPr fontAlgn="t"/>
                      <a:r>
                        <a:rPr lang="en-US" sz="1800" dirty="0">
                          <a:effectLst/>
                          <a:latin typeface="arial" panose="020B0604020202020204" pitchFamily="34" charset="0"/>
                        </a:rPr>
                        <a:t>Commencement of Presidential Term and Succession</a:t>
                      </a:r>
                    </a:p>
                  </a:txBody>
                  <a:tcPr marL="19362" marR="19362" marT="2420" marB="2420">
                    <a:lnL>
                      <a:noFill/>
                    </a:lnL>
                    <a:lnR>
                      <a:noFill/>
                    </a:lnR>
                    <a:lnT>
                      <a:noFill/>
                    </a:lnT>
                    <a:lnB>
                      <a:noFill/>
                    </a:lnB>
                  </a:tcPr>
                </a:tc>
              </a:tr>
              <a:tr h="266233">
                <a:tc>
                  <a:txBody>
                    <a:bodyPr/>
                    <a:lstStyle/>
                    <a:p>
                      <a:pPr algn="ctr" fontAlgn="t"/>
                      <a:r>
                        <a:rPr lang="en-US" sz="1800" dirty="0">
                          <a:solidFill>
                            <a:srgbClr val="0000EE"/>
                          </a:solidFill>
                          <a:effectLst/>
                          <a:latin typeface="arial" panose="020B0604020202020204" pitchFamily="34" charset="0"/>
                          <a:hlinkClick r:id="rId12"/>
                        </a:rPr>
                        <a:t>21st</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1933</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Repeal of 18th Amendment (Prohibition)</a:t>
                      </a:r>
                    </a:p>
                  </a:txBody>
                  <a:tcPr marL="19362" marR="19362" marT="2420" marB="2420">
                    <a:lnL>
                      <a:noFill/>
                    </a:lnL>
                    <a:lnR>
                      <a:noFill/>
                    </a:lnR>
                    <a:lnT>
                      <a:noFill/>
                    </a:lnT>
                    <a:lnB>
                      <a:noFill/>
                    </a:lnB>
                    <a:solidFill>
                      <a:schemeClr val="bg2"/>
                    </a:solidFill>
                  </a:tcPr>
                </a:tc>
              </a:tr>
              <a:tr h="179102">
                <a:tc>
                  <a:txBody>
                    <a:bodyPr/>
                    <a:lstStyle/>
                    <a:p>
                      <a:pPr algn="ctr" fontAlgn="t"/>
                      <a:r>
                        <a:rPr lang="en-US" sz="1800">
                          <a:solidFill>
                            <a:srgbClr val="0000EE"/>
                          </a:solidFill>
                          <a:effectLst/>
                          <a:latin typeface="arial" panose="020B0604020202020204" pitchFamily="34" charset="0"/>
                          <a:hlinkClick r:id="rId13"/>
                        </a:rPr>
                        <a:t>22nd</a:t>
                      </a:r>
                      <a:endParaRPr lang="en-US" sz="180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a:effectLst/>
                          <a:latin typeface="arial" panose="020B0604020202020204" pitchFamily="34" charset="0"/>
                        </a:rPr>
                        <a:t>1951</a:t>
                      </a:r>
                    </a:p>
                  </a:txBody>
                  <a:tcPr marL="19362" marR="19362" marT="2420" marB="2420">
                    <a:lnL>
                      <a:noFill/>
                    </a:lnL>
                    <a:lnR>
                      <a:noFill/>
                    </a:lnR>
                    <a:lnT>
                      <a:noFill/>
                    </a:lnT>
                    <a:lnB>
                      <a:noFill/>
                    </a:lnB>
                  </a:tcPr>
                </a:tc>
                <a:tc>
                  <a:txBody>
                    <a:bodyPr/>
                    <a:lstStyle/>
                    <a:p>
                      <a:pPr fontAlgn="t"/>
                      <a:r>
                        <a:rPr lang="en-US" sz="1800" dirty="0">
                          <a:effectLst/>
                          <a:latin typeface="arial" panose="020B0604020202020204" pitchFamily="34" charset="0"/>
                        </a:rPr>
                        <a:t>Two-Term Limitation on President</a:t>
                      </a:r>
                    </a:p>
                  </a:txBody>
                  <a:tcPr marL="19362" marR="19362" marT="2420" marB="2420">
                    <a:lnL>
                      <a:noFill/>
                    </a:lnL>
                    <a:lnR>
                      <a:noFill/>
                    </a:lnR>
                    <a:lnT>
                      <a:noFill/>
                    </a:lnT>
                    <a:lnB>
                      <a:noFill/>
                    </a:lnB>
                  </a:tcPr>
                </a:tc>
              </a:tr>
              <a:tr h="179102">
                <a:tc>
                  <a:txBody>
                    <a:bodyPr/>
                    <a:lstStyle/>
                    <a:p>
                      <a:pPr algn="ctr" fontAlgn="t"/>
                      <a:r>
                        <a:rPr lang="en-US" sz="1800" dirty="0">
                          <a:solidFill>
                            <a:srgbClr val="0000EE"/>
                          </a:solidFill>
                          <a:effectLst/>
                          <a:latin typeface="arial" panose="020B0604020202020204" pitchFamily="34" charset="0"/>
                          <a:hlinkClick r:id="rId14"/>
                        </a:rPr>
                        <a:t>23rd</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1961</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District of Columbia </a:t>
                      </a:r>
                      <a:r>
                        <a:rPr lang="en-US" sz="1800" dirty="0" smtClean="0">
                          <a:effectLst/>
                          <a:latin typeface="arial" panose="020B0604020202020204" pitchFamily="34" charset="0"/>
                        </a:rPr>
                        <a:t>Residents Gain Presidential </a:t>
                      </a:r>
                      <a:r>
                        <a:rPr lang="en-US" sz="1800" dirty="0">
                          <a:effectLst/>
                          <a:latin typeface="arial" panose="020B0604020202020204" pitchFamily="34" charset="0"/>
                        </a:rPr>
                        <a:t>Vote</a:t>
                      </a:r>
                    </a:p>
                  </a:txBody>
                  <a:tcPr marL="19362" marR="19362" marT="2420" marB="2420">
                    <a:lnL>
                      <a:noFill/>
                    </a:lnL>
                    <a:lnR>
                      <a:noFill/>
                    </a:lnR>
                    <a:lnT>
                      <a:noFill/>
                    </a:lnT>
                    <a:lnB>
                      <a:noFill/>
                    </a:lnB>
                    <a:solidFill>
                      <a:schemeClr val="bg2"/>
                    </a:solidFill>
                  </a:tcPr>
                </a:tc>
              </a:tr>
              <a:tr h="266233">
                <a:tc>
                  <a:txBody>
                    <a:bodyPr/>
                    <a:lstStyle/>
                    <a:p>
                      <a:pPr algn="ctr" fontAlgn="t"/>
                      <a:r>
                        <a:rPr lang="en-US" sz="1800">
                          <a:solidFill>
                            <a:srgbClr val="0000EE"/>
                          </a:solidFill>
                          <a:effectLst/>
                          <a:latin typeface="arial" panose="020B0604020202020204" pitchFamily="34" charset="0"/>
                          <a:hlinkClick r:id="rId15"/>
                        </a:rPr>
                        <a:t>24th</a:t>
                      </a:r>
                      <a:endParaRPr lang="en-US" sz="180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a:effectLst/>
                          <a:latin typeface="arial" panose="020B0604020202020204" pitchFamily="34" charset="0"/>
                        </a:rPr>
                        <a:t>1964</a:t>
                      </a:r>
                    </a:p>
                  </a:txBody>
                  <a:tcPr marL="19362" marR="19362" marT="2420" marB="2420">
                    <a:lnL>
                      <a:noFill/>
                    </a:lnL>
                    <a:lnR>
                      <a:noFill/>
                    </a:lnR>
                    <a:lnT>
                      <a:noFill/>
                    </a:lnT>
                    <a:lnB>
                      <a:noFill/>
                    </a:lnB>
                  </a:tcPr>
                </a:tc>
                <a:tc>
                  <a:txBody>
                    <a:bodyPr/>
                    <a:lstStyle/>
                    <a:p>
                      <a:pPr fontAlgn="t"/>
                      <a:r>
                        <a:rPr lang="en-US" sz="1800" dirty="0">
                          <a:effectLst/>
                          <a:latin typeface="arial" panose="020B0604020202020204" pitchFamily="34" charset="0"/>
                        </a:rPr>
                        <a:t>Abolition of Poll Tax Requirement in Federal Elections</a:t>
                      </a:r>
                    </a:p>
                  </a:txBody>
                  <a:tcPr marL="19362" marR="19362" marT="2420" marB="2420">
                    <a:lnL>
                      <a:noFill/>
                    </a:lnL>
                    <a:lnR>
                      <a:noFill/>
                    </a:lnR>
                    <a:lnT>
                      <a:noFill/>
                    </a:lnT>
                    <a:lnB>
                      <a:noFill/>
                    </a:lnB>
                  </a:tcPr>
                </a:tc>
              </a:tr>
              <a:tr h="179102">
                <a:tc>
                  <a:txBody>
                    <a:bodyPr/>
                    <a:lstStyle/>
                    <a:p>
                      <a:pPr algn="ctr" fontAlgn="t"/>
                      <a:r>
                        <a:rPr lang="en-US" sz="1800" dirty="0">
                          <a:solidFill>
                            <a:srgbClr val="0000EE"/>
                          </a:solidFill>
                          <a:effectLst/>
                          <a:latin typeface="arial" panose="020B0604020202020204" pitchFamily="34" charset="0"/>
                          <a:hlinkClick r:id="rId16"/>
                        </a:rPr>
                        <a:t>25th</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dirty="0">
                          <a:effectLst/>
                          <a:latin typeface="arial" panose="020B0604020202020204" pitchFamily="34" charset="0"/>
                        </a:rPr>
                        <a:t>1967</a:t>
                      </a:r>
                    </a:p>
                  </a:txBody>
                  <a:tcPr marL="19362" marR="19362" marT="2420" marB="2420">
                    <a:lnL>
                      <a:noFill/>
                    </a:lnL>
                    <a:lnR>
                      <a:noFill/>
                    </a:lnR>
                    <a:lnT>
                      <a:noFill/>
                    </a:lnT>
                    <a:lnB>
                      <a:noFill/>
                    </a:lnB>
                    <a:solidFill>
                      <a:schemeClr val="bg2"/>
                    </a:solidFill>
                  </a:tcPr>
                </a:tc>
                <a:tc>
                  <a:txBody>
                    <a:bodyPr/>
                    <a:lstStyle/>
                    <a:p>
                      <a:pPr fontAlgn="t"/>
                      <a:r>
                        <a:rPr lang="en-US" sz="1800" dirty="0">
                          <a:effectLst/>
                          <a:latin typeface="arial" panose="020B0604020202020204" pitchFamily="34" charset="0"/>
                        </a:rPr>
                        <a:t>Presidential </a:t>
                      </a:r>
                      <a:r>
                        <a:rPr lang="en-US" sz="1800" dirty="0" smtClean="0">
                          <a:effectLst/>
                          <a:latin typeface="arial" panose="020B0604020202020204" pitchFamily="34" charset="0"/>
                        </a:rPr>
                        <a:t>Succession due to Vacancy</a:t>
                      </a:r>
                      <a:r>
                        <a:rPr lang="en-US" sz="1800" dirty="0">
                          <a:effectLst/>
                          <a:latin typeface="arial" panose="020B0604020202020204" pitchFamily="34" charset="0"/>
                        </a:rPr>
                        <a:t>, Disability and Inability</a:t>
                      </a:r>
                    </a:p>
                  </a:txBody>
                  <a:tcPr marL="19362" marR="19362" marT="2420" marB="2420">
                    <a:lnL>
                      <a:noFill/>
                    </a:lnL>
                    <a:lnR>
                      <a:noFill/>
                    </a:lnR>
                    <a:lnT>
                      <a:noFill/>
                    </a:lnT>
                    <a:lnB>
                      <a:noFill/>
                    </a:lnB>
                    <a:solidFill>
                      <a:schemeClr val="bg2"/>
                    </a:solidFill>
                  </a:tcPr>
                </a:tc>
              </a:tr>
              <a:tr h="179102">
                <a:tc>
                  <a:txBody>
                    <a:bodyPr/>
                    <a:lstStyle/>
                    <a:p>
                      <a:pPr algn="ctr" fontAlgn="t"/>
                      <a:r>
                        <a:rPr lang="en-US" sz="1800">
                          <a:solidFill>
                            <a:srgbClr val="0000EE"/>
                          </a:solidFill>
                          <a:effectLst/>
                          <a:latin typeface="arial" panose="020B0604020202020204" pitchFamily="34" charset="0"/>
                          <a:hlinkClick r:id="rId17"/>
                        </a:rPr>
                        <a:t>26th</a:t>
                      </a:r>
                      <a:endParaRPr lang="en-US" sz="1800">
                        <a:effectLst/>
                        <a:latin typeface="arial" panose="020B0604020202020204" pitchFamily="34" charset="0"/>
                      </a:endParaRPr>
                    </a:p>
                  </a:txBody>
                  <a:tcPr marL="19362" marR="19362" marT="2420" marB="2420">
                    <a:lnL>
                      <a:noFill/>
                    </a:lnL>
                    <a:lnR>
                      <a:noFill/>
                    </a:lnR>
                    <a:lnT>
                      <a:noFill/>
                    </a:lnT>
                    <a:lnB>
                      <a:noFill/>
                    </a:lnB>
                  </a:tcPr>
                </a:tc>
                <a:tc>
                  <a:txBody>
                    <a:bodyPr/>
                    <a:lstStyle/>
                    <a:p>
                      <a:pPr algn="ctr" fontAlgn="t"/>
                      <a:r>
                        <a:rPr lang="en-US" sz="1800">
                          <a:effectLst/>
                          <a:latin typeface="arial" panose="020B0604020202020204" pitchFamily="34" charset="0"/>
                        </a:rPr>
                        <a:t>1971</a:t>
                      </a:r>
                    </a:p>
                  </a:txBody>
                  <a:tcPr marL="19362" marR="19362" marT="2420" marB="2420">
                    <a:lnL>
                      <a:noFill/>
                    </a:lnL>
                    <a:lnR>
                      <a:noFill/>
                    </a:lnR>
                    <a:lnT>
                      <a:noFill/>
                    </a:lnT>
                    <a:lnB>
                      <a:noFill/>
                    </a:lnB>
                  </a:tcPr>
                </a:tc>
                <a:tc>
                  <a:txBody>
                    <a:bodyPr/>
                    <a:lstStyle/>
                    <a:p>
                      <a:pPr fontAlgn="t"/>
                      <a:r>
                        <a:rPr lang="en-US" sz="1800" dirty="0" smtClean="0">
                          <a:effectLst/>
                          <a:latin typeface="arial" panose="020B0604020202020204" pitchFamily="34" charset="0"/>
                        </a:rPr>
                        <a:t>18-year-olds Gain Right </a:t>
                      </a:r>
                      <a:r>
                        <a:rPr lang="en-US" sz="1800" dirty="0">
                          <a:effectLst/>
                          <a:latin typeface="arial" panose="020B0604020202020204" pitchFamily="34" charset="0"/>
                        </a:rPr>
                        <a:t>to </a:t>
                      </a:r>
                      <a:r>
                        <a:rPr lang="en-US" sz="1800" dirty="0" smtClean="0">
                          <a:effectLst/>
                          <a:latin typeface="arial" panose="020B0604020202020204" pitchFamily="34" charset="0"/>
                        </a:rPr>
                        <a:t>Vote</a:t>
                      </a:r>
                      <a:endParaRPr lang="en-US" sz="1800" dirty="0">
                        <a:effectLst/>
                        <a:latin typeface="arial" panose="020B0604020202020204" pitchFamily="34" charset="0"/>
                      </a:endParaRPr>
                    </a:p>
                  </a:txBody>
                  <a:tcPr marL="19362" marR="19362" marT="2420" marB="2420">
                    <a:lnL>
                      <a:noFill/>
                    </a:lnL>
                    <a:lnR>
                      <a:noFill/>
                    </a:lnR>
                    <a:lnT>
                      <a:noFill/>
                    </a:lnT>
                    <a:lnB>
                      <a:noFill/>
                    </a:lnB>
                  </a:tcPr>
                </a:tc>
              </a:tr>
              <a:tr h="179102">
                <a:tc>
                  <a:txBody>
                    <a:bodyPr/>
                    <a:lstStyle/>
                    <a:p>
                      <a:pPr algn="ctr" fontAlgn="t"/>
                      <a:r>
                        <a:rPr lang="en-US" sz="1800">
                          <a:solidFill>
                            <a:srgbClr val="0000EE"/>
                          </a:solidFill>
                          <a:effectLst/>
                          <a:latin typeface="arial" panose="020B0604020202020204" pitchFamily="34" charset="0"/>
                          <a:hlinkClick r:id="rId18"/>
                        </a:rPr>
                        <a:t>27th</a:t>
                      </a:r>
                      <a:endParaRPr lang="en-US" sz="1800">
                        <a:effectLst/>
                        <a:latin typeface="arial" panose="020B0604020202020204" pitchFamily="34" charset="0"/>
                      </a:endParaRPr>
                    </a:p>
                  </a:txBody>
                  <a:tcPr marL="19362" marR="19362" marT="2420" marB="2420">
                    <a:lnL>
                      <a:noFill/>
                    </a:lnL>
                    <a:lnR>
                      <a:noFill/>
                    </a:lnR>
                    <a:lnT>
                      <a:noFill/>
                    </a:lnT>
                    <a:lnB>
                      <a:noFill/>
                    </a:lnB>
                    <a:solidFill>
                      <a:schemeClr val="bg2"/>
                    </a:solidFill>
                  </a:tcPr>
                </a:tc>
                <a:tc>
                  <a:txBody>
                    <a:bodyPr/>
                    <a:lstStyle/>
                    <a:p>
                      <a:pPr algn="ctr" fontAlgn="t"/>
                      <a:r>
                        <a:rPr lang="en-US" sz="1800">
                          <a:effectLst/>
                          <a:latin typeface="arial" panose="020B0604020202020204" pitchFamily="34" charset="0"/>
                        </a:rPr>
                        <a:t>1992</a:t>
                      </a:r>
                    </a:p>
                  </a:txBody>
                  <a:tcPr marL="19362" marR="19362" marT="2420" marB="2420">
                    <a:lnL>
                      <a:noFill/>
                    </a:lnL>
                    <a:lnR>
                      <a:noFill/>
                    </a:lnR>
                    <a:lnT>
                      <a:noFill/>
                    </a:lnT>
                    <a:lnB>
                      <a:noFill/>
                    </a:lnB>
                    <a:solidFill>
                      <a:schemeClr val="bg2"/>
                    </a:solidFill>
                  </a:tcPr>
                </a:tc>
                <a:tc>
                  <a:txBody>
                    <a:bodyPr/>
                    <a:lstStyle/>
                    <a:p>
                      <a:pPr fontAlgn="t"/>
                      <a:r>
                        <a:rPr lang="en-US" sz="1800" dirty="0" smtClean="0">
                          <a:effectLst/>
                          <a:latin typeface="arial" panose="020B0604020202020204" pitchFamily="34" charset="0"/>
                        </a:rPr>
                        <a:t>Sets</a:t>
                      </a:r>
                      <a:r>
                        <a:rPr lang="en-US" sz="1800" baseline="0" dirty="0" smtClean="0">
                          <a:effectLst/>
                          <a:latin typeface="arial" panose="020B0604020202020204" pitchFamily="34" charset="0"/>
                        </a:rPr>
                        <a:t> Procedure for </a:t>
                      </a:r>
                      <a:r>
                        <a:rPr lang="en-US" sz="1800" dirty="0" smtClean="0">
                          <a:effectLst/>
                          <a:latin typeface="arial" panose="020B0604020202020204" pitchFamily="34" charset="0"/>
                        </a:rPr>
                        <a:t>Congressional Pay Raises </a:t>
                      </a:r>
                      <a:endParaRPr lang="en-US" sz="1800" dirty="0">
                        <a:effectLst/>
                        <a:latin typeface="arial" panose="020B0604020202020204" pitchFamily="34" charset="0"/>
                      </a:endParaRPr>
                    </a:p>
                  </a:txBody>
                  <a:tcPr marL="19362" marR="19362" marT="2420" marB="242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235795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dirty="0" smtClean="0">
                <a:effectLst>
                  <a:outerShdw blurRad="38100" dist="38100" dir="2700000" algn="tl">
                    <a:srgbClr val="000000">
                      <a:alpha val="43137"/>
                    </a:srgbClr>
                  </a:outerShdw>
                </a:effectLst>
              </a:rPr>
              <a:t>Ratification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62500" lnSpcReduction="20000"/>
          </a:bodyPr>
          <a:lstStyle/>
          <a:p>
            <a:r>
              <a:rPr lang="en-US" sz="3800" dirty="0"/>
              <a:t>Ratification of the Constitution took 2 ½ years to complete. States in order of ratification are</a:t>
            </a:r>
            <a:r>
              <a:rPr lang="en-US" sz="3800" dirty="0" smtClean="0"/>
              <a:t>:</a:t>
            </a:r>
          </a:p>
          <a:p>
            <a:pPr marL="0" indent="0">
              <a:buNone/>
            </a:pPr>
            <a:endParaRPr lang="en-US" sz="3800" dirty="0"/>
          </a:p>
          <a:p>
            <a:pPr marL="0" indent="0">
              <a:buNone/>
            </a:pPr>
            <a:r>
              <a:rPr lang="en-US" sz="3800" dirty="0"/>
              <a:t> </a:t>
            </a:r>
            <a:r>
              <a:rPr lang="en-US" sz="3800" dirty="0" smtClean="0"/>
              <a:t>1</a:t>
            </a:r>
            <a:r>
              <a:rPr lang="en-US" sz="3800" dirty="0"/>
              <a:t>. </a:t>
            </a:r>
            <a:r>
              <a:rPr lang="en-US" sz="3800" i="1" dirty="0"/>
              <a:t>Delaware</a:t>
            </a:r>
            <a:r>
              <a:rPr lang="en-US" sz="3800" dirty="0"/>
              <a:t> </a:t>
            </a:r>
            <a:r>
              <a:rPr lang="en-US" sz="3800" dirty="0" smtClean="0"/>
              <a:t>		(December </a:t>
            </a:r>
            <a:r>
              <a:rPr lang="en-US" sz="3800" dirty="0"/>
              <a:t>7, 1787) </a:t>
            </a:r>
            <a:r>
              <a:rPr lang="en-US" sz="3800" dirty="0" smtClean="0"/>
              <a:t>	unanimous</a:t>
            </a:r>
            <a:endParaRPr lang="en-US" sz="3800" dirty="0"/>
          </a:p>
          <a:p>
            <a:pPr marL="0" indent="0">
              <a:buNone/>
            </a:pPr>
            <a:r>
              <a:rPr lang="en-US" sz="3800" dirty="0" smtClean="0"/>
              <a:t>2</a:t>
            </a:r>
            <a:r>
              <a:rPr lang="en-US" sz="3800" dirty="0"/>
              <a:t>. </a:t>
            </a:r>
            <a:r>
              <a:rPr lang="en-US" sz="3800" i="1" dirty="0"/>
              <a:t>Pennsylvania</a:t>
            </a:r>
            <a:r>
              <a:rPr lang="en-US" sz="3800" dirty="0"/>
              <a:t> </a:t>
            </a:r>
            <a:r>
              <a:rPr lang="en-US" sz="3800" dirty="0" smtClean="0"/>
              <a:t>	(</a:t>
            </a:r>
            <a:r>
              <a:rPr lang="en-US" sz="3800" dirty="0"/>
              <a:t>December </a:t>
            </a:r>
            <a:r>
              <a:rPr lang="en-US" sz="3800" dirty="0" smtClean="0"/>
              <a:t>12</a:t>
            </a:r>
            <a:r>
              <a:rPr lang="en-US" sz="3800" dirty="0"/>
              <a:t>, 1787) </a:t>
            </a:r>
            <a:r>
              <a:rPr lang="en-US" sz="3800" dirty="0" smtClean="0"/>
              <a:t>	46 </a:t>
            </a:r>
            <a:r>
              <a:rPr lang="en-US" sz="3800" dirty="0"/>
              <a:t>to 23</a:t>
            </a:r>
          </a:p>
          <a:p>
            <a:pPr marL="0" indent="0">
              <a:buNone/>
            </a:pPr>
            <a:r>
              <a:rPr lang="en-US" sz="3800" dirty="0" smtClean="0"/>
              <a:t>3</a:t>
            </a:r>
            <a:r>
              <a:rPr lang="en-US" sz="3800" dirty="0"/>
              <a:t>. </a:t>
            </a:r>
            <a:r>
              <a:rPr lang="en-US" sz="3800" i="1" dirty="0"/>
              <a:t>New Jersey</a:t>
            </a:r>
            <a:r>
              <a:rPr lang="en-US" sz="3800" dirty="0"/>
              <a:t> </a:t>
            </a:r>
            <a:r>
              <a:rPr lang="en-US" sz="3800" dirty="0" smtClean="0"/>
              <a:t>		(</a:t>
            </a:r>
            <a:r>
              <a:rPr lang="en-US" sz="3800" dirty="0"/>
              <a:t>December </a:t>
            </a:r>
            <a:r>
              <a:rPr lang="en-US" sz="3800" dirty="0" smtClean="0"/>
              <a:t>18, 1787</a:t>
            </a:r>
            <a:r>
              <a:rPr lang="en-US" sz="3800" dirty="0"/>
              <a:t>) </a:t>
            </a:r>
            <a:r>
              <a:rPr lang="en-US" sz="3800" dirty="0" smtClean="0"/>
              <a:t>	unanimous</a:t>
            </a:r>
            <a:endParaRPr lang="en-US" sz="3800" dirty="0"/>
          </a:p>
          <a:p>
            <a:pPr marL="0" indent="0">
              <a:buNone/>
            </a:pPr>
            <a:r>
              <a:rPr lang="en-US" sz="3800" dirty="0" smtClean="0"/>
              <a:t>4</a:t>
            </a:r>
            <a:r>
              <a:rPr lang="en-US" sz="3800" dirty="0"/>
              <a:t>. </a:t>
            </a:r>
            <a:r>
              <a:rPr lang="en-US" sz="3800" i="1" dirty="0"/>
              <a:t>Georgia</a:t>
            </a:r>
            <a:r>
              <a:rPr lang="en-US" sz="3800" dirty="0"/>
              <a:t> </a:t>
            </a:r>
            <a:r>
              <a:rPr lang="en-US" sz="3800" dirty="0" smtClean="0"/>
              <a:t>		(January 2, 1788</a:t>
            </a:r>
            <a:r>
              <a:rPr lang="en-US" sz="3800" dirty="0"/>
              <a:t>) </a:t>
            </a:r>
            <a:r>
              <a:rPr lang="en-US" sz="3800" dirty="0" smtClean="0"/>
              <a:t>	unanimous</a:t>
            </a:r>
            <a:endParaRPr lang="en-US" sz="3800" dirty="0"/>
          </a:p>
          <a:p>
            <a:pPr marL="0" indent="0">
              <a:buNone/>
            </a:pPr>
            <a:r>
              <a:rPr lang="en-US" sz="3800" dirty="0" smtClean="0"/>
              <a:t>5</a:t>
            </a:r>
            <a:r>
              <a:rPr lang="en-US" sz="3800" dirty="0"/>
              <a:t>. </a:t>
            </a:r>
            <a:r>
              <a:rPr lang="en-US" sz="3800" i="1" dirty="0"/>
              <a:t>Connecticut</a:t>
            </a:r>
            <a:r>
              <a:rPr lang="en-US" sz="3800" dirty="0"/>
              <a:t> </a:t>
            </a:r>
            <a:r>
              <a:rPr lang="en-US" sz="3800" dirty="0" smtClean="0"/>
              <a:t>		(</a:t>
            </a:r>
            <a:r>
              <a:rPr lang="en-US" sz="3800" dirty="0"/>
              <a:t>January </a:t>
            </a:r>
            <a:r>
              <a:rPr lang="en-US" sz="3800" dirty="0" smtClean="0"/>
              <a:t>9, 1788</a:t>
            </a:r>
            <a:r>
              <a:rPr lang="en-US" sz="3800" dirty="0"/>
              <a:t>) </a:t>
            </a:r>
            <a:r>
              <a:rPr lang="en-US" sz="3800" dirty="0" smtClean="0"/>
              <a:t>	128-40</a:t>
            </a:r>
            <a:endParaRPr lang="en-US" sz="3800" dirty="0"/>
          </a:p>
          <a:p>
            <a:pPr marL="0" indent="0">
              <a:buNone/>
            </a:pPr>
            <a:r>
              <a:rPr lang="en-US" sz="3800" dirty="0" smtClean="0"/>
              <a:t>6</a:t>
            </a:r>
            <a:r>
              <a:rPr lang="en-US" sz="3800" dirty="0"/>
              <a:t>. </a:t>
            </a:r>
            <a:r>
              <a:rPr lang="en-US" sz="3800" i="1" dirty="0"/>
              <a:t>Massachusetts</a:t>
            </a:r>
            <a:r>
              <a:rPr lang="en-US" sz="3800" dirty="0"/>
              <a:t> </a:t>
            </a:r>
            <a:r>
              <a:rPr lang="en-US" sz="3800" dirty="0" smtClean="0"/>
              <a:t>	(February 6, 1788</a:t>
            </a:r>
            <a:r>
              <a:rPr lang="en-US" sz="3800" dirty="0"/>
              <a:t>) </a:t>
            </a:r>
            <a:r>
              <a:rPr lang="en-US" sz="3800" dirty="0" smtClean="0"/>
              <a:t>	187-168</a:t>
            </a:r>
            <a:endParaRPr lang="en-US" sz="3800" dirty="0"/>
          </a:p>
          <a:p>
            <a:pPr marL="0" indent="0">
              <a:buNone/>
            </a:pPr>
            <a:r>
              <a:rPr lang="en-US" sz="3800" dirty="0" smtClean="0"/>
              <a:t>7</a:t>
            </a:r>
            <a:r>
              <a:rPr lang="en-US" sz="3800" dirty="0"/>
              <a:t>. </a:t>
            </a:r>
            <a:r>
              <a:rPr lang="en-US" sz="3800" i="1" dirty="0"/>
              <a:t>Maryland</a:t>
            </a:r>
            <a:r>
              <a:rPr lang="en-US" sz="3800" dirty="0"/>
              <a:t> </a:t>
            </a:r>
            <a:r>
              <a:rPr lang="en-US" sz="3800" dirty="0" smtClean="0"/>
              <a:t>		(April 24, 1788</a:t>
            </a:r>
            <a:r>
              <a:rPr lang="en-US" sz="3800" dirty="0"/>
              <a:t>) </a:t>
            </a:r>
            <a:r>
              <a:rPr lang="en-US" sz="3800" dirty="0" smtClean="0"/>
              <a:t>	63-11             </a:t>
            </a:r>
            <a:endParaRPr lang="en-US" sz="3800" dirty="0"/>
          </a:p>
          <a:p>
            <a:pPr marL="0" indent="0">
              <a:buNone/>
            </a:pPr>
            <a:r>
              <a:rPr lang="en-US" sz="3800" dirty="0" smtClean="0"/>
              <a:t>8</a:t>
            </a:r>
            <a:r>
              <a:rPr lang="en-US" sz="3800" dirty="0"/>
              <a:t>. </a:t>
            </a:r>
            <a:r>
              <a:rPr lang="en-US" sz="3800" i="1" dirty="0"/>
              <a:t>South</a:t>
            </a:r>
            <a:r>
              <a:rPr lang="en-US" sz="3800" dirty="0"/>
              <a:t> </a:t>
            </a:r>
            <a:r>
              <a:rPr lang="en-US" sz="3800" i="1" dirty="0"/>
              <a:t>Carolina</a:t>
            </a:r>
            <a:r>
              <a:rPr lang="en-US" sz="3800" dirty="0"/>
              <a:t> </a:t>
            </a:r>
            <a:r>
              <a:rPr lang="en-US" sz="3800" dirty="0" smtClean="0"/>
              <a:t>	(May 23, 1788</a:t>
            </a:r>
            <a:r>
              <a:rPr lang="en-US" sz="3800" dirty="0"/>
              <a:t>) </a:t>
            </a:r>
            <a:r>
              <a:rPr lang="en-US" sz="3800" dirty="0" smtClean="0"/>
              <a:t>	149-73</a:t>
            </a:r>
            <a:endParaRPr lang="en-US" sz="3800" dirty="0"/>
          </a:p>
          <a:p>
            <a:pPr marL="0" indent="0">
              <a:buNone/>
            </a:pPr>
            <a:r>
              <a:rPr lang="en-US" sz="3800" dirty="0" smtClean="0"/>
              <a:t>9</a:t>
            </a:r>
            <a:r>
              <a:rPr lang="en-US" sz="3800" dirty="0"/>
              <a:t>. </a:t>
            </a:r>
            <a:r>
              <a:rPr lang="en-US" sz="3800" i="1" dirty="0"/>
              <a:t>New</a:t>
            </a:r>
            <a:r>
              <a:rPr lang="en-US" sz="3800" dirty="0"/>
              <a:t> </a:t>
            </a:r>
            <a:r>
              <a:rPr lang="en-US" sz="3800" i="1" dirty="0"/>
              <a:t>Hampshire</a:t>
            </a:r>
            <a:r>
              <a:rPr lang="en-US" sz="3800" dirty="0"/>
              <a:t> </a:t>
            </a:r>
            <a:r>
              <a:rPr lang="en-US" sz="3800" dirty="0" smtClean="0"/>
              <a:t>	(June 21, 1788</a:t>
            </a:r>
            <a:r>
              <a:rPr lang="en-US" sz="3800" dirty="0"/>
              <a:t>) </a:t>
            </a:r>
            <a:r>
              <a:rPr lang="en-US" sz="3800" dirty="0" smtClean="0"/>
              <a:t>	57-47</a:t>
            </a:r>
            <a:endParaRPr lang="en-US" sz="3800" dirty="0"/>
          </a:p>
          <a:p>
            <a:pPr marL="0" indent="0">
              <a:buNone/>
            </a:pPr>
            <a:r>
              <a:rPr lang="en-US" sz="3800" dirty="0" smtClean="0"/>
              <a:t>10</a:t>
            </a:r>
            <a:r>
              <a:rPr lang="en-US" sz="3800" dirty="0"/>
              <a:t>. </a:t>
            </a:r>
            <a:r>
              <a:rPr lang="en-US" sz="3800" i="1" dirty="0"/>
              <a:t>Virginia</a:t>
            </a:r>
            <a:r>
              <a:rPr lang="en-US" sz="3800" dirty="0"/>
              <a:t> </a:t>
            </a:r>
            <a:r>
              <a:rPr lang="en-US" sz="3800" dirty="0" smtClean="0"/>
              <a:t>		(June 25,  </a:t>
            </a:r>
            <a:r>
              <a:rPr lang="en-US" sz="3800" dirty="0"/>
              <a:t>1788) </a:t>
            </a:r>
            <a:r>
              <a:rPr lang="en-US" sz="3800" dirty="0" smtClean="0"/>
              <a:t>	89-79</a:t>
            </a:r>
          </a:p>
          <a:p>
            <a:pPr marL="0" indent="0">
              <a:buNone/>
            </a:pPr>
            <a:r>
              <a:rPr lang="en-US" sz="3800" dirty="0" smtClean="0"/>
              <a:t>11. </a:t>
            </a:r>
            <a:r>
              <a:rPr lang="en-US" sz="3800" i="1" dirty="0" smtClean="0"/>
              <a:t>New York</a:t>
            </a:r>
            <a:r>
              <a:rPr lang="en-US" sz="3800" dirty="0" smtClean="0"/>
              <a:t> 		(July 26, 1788</a:t>
            </a:r>
            <a:r>
              <a:rPr lang="en-US" sz="3800" dirty="0"/>
              <a:t>) </a:t>
            </a:r>
            <a:r>
              <a:rPr lang="en-US" sz="3800" dirty="0" smtClean="0"/>
              <a:t>	30-27</a:t>
            </a:r>
            <a:endParaRPr lang="en-US" sz="3800" dirty="0"/>
          </a:p>
          <a:p>
            <a:pPr marL="0" indent="0">
              <a:buNone/>
            </a:pPr>
            <a:r>
              <a:rPr lang="en-US" sz="3800" dirty="0" smtClean="0"/>
              <a:t>12. </a:t>
            </a:r>
            <a:r>
              <a:rPr lang="en-US" sz="3800" i="1" dirty="0" smtClean="0"/>
              <a:t>North Carolina</a:t>
            </a:r>
            <a:r>
              <a:rPr lang="en-US" sz="3800" dirty="0" smtClean="0"/>
              <a:t> 	(November 21, 1789) 	194-77</a:t>
            </a:r>
          </a:p>
          <a:p>
            <a:pPr marL="0" indent="0">
              <a:buNone/>
            </a:pPr>
            <a:r>
              <a:rPr lang="en-US" sz="3800" dirty="0" smtClean="0"/>
              <a:t>13. </a:t>
            </a:r>
            <a:r>
              <a:rPr lang="en-US" sz="3800" i="1" dirty="0" smtClean="0"/>
              <a:t>Rhode Island</a:t>
            </a:r>
            <a:r>
              <a:rPr lang="en-US" sz="3800" dirty="0" smtClean="0"/>
              <a:t> 	(May 29, 1790) 	34-32</a:t>
            </a:r>
            <a:endParaRPr lang="en-US" sz="3800" dirty="0"/>
          </a:p>
          <a:p>
            <a:pPr marL="0" indent="0">
              <a:buNone/>
            </a:pPr>
            <a:endParaRPr lang="en-US" dirty="0"/>
          </a:p>
        </p:txBody>
      </p:sp>
    </p:spTree>
    <p:extLst>
      <p:ext uri="{BB962C8B-B14F-4D97-AF65-F5344CB8AC3E}">
        <p14:creationId xmlns:p14="http://schemas.microsoft.com/office/powerpoint/2010/main" val="1076125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407</Words>
  <Application>Microsoft Office PowerPoint</Application>
  <PresentationFormat>On-screen Show (4:3)</PresentationFormat>
  <Paragraphs>116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vt:lpstr>
      <vt:lpstr>Brush Script Std</vt:lpstr>
      <vt:lpstr>Calibri</vt:lpstr>
      <vt:lpstr>Office Theme</vt:lpstr>
      <vt:lpstr>Amending The Constitution</vt:lpstr>
      <vt:lpstr>Changing the Constitution</vt:lpstr>
      <vt:lpstr>CONSTITUTIONAL AMENDMENTS The Bill of Rights</vt:lpstr>
      <vt:lpstr>CONSTITUTIONAL AMENDMENTS</vt:lpstr>
      <vt:lpstr>Ratification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Chris Wise</dc:creator>
  <cp:lastModifiedBy>Chris</cp:lastModifiedBy>
  <cp:revision>19</cp:revision>
  <dcterms:created xsi:type="dcterms:W3CDTF">2016-10-26T19:26:54Z</dcterms:created>
  <dcterms:modified xsi:type="dcterms:W3CDTF">2016-11-16T04:29:53Z</dcterms:modified>
</cp:coreProperties>
</file>