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8"/>
  </p:notesMasterIdLst>
  <p:handoutMasterIdLst>
    <p:handoutMasterId r:id="rId19"/>
  </p:handoutMasterIdLst>
  <p:sldIdLst>
    <p:sldId id="256" r:id="rId2"/>
    <p:sldId id="271" r:id="rId3"/>
    <p:sldId id="267" r:id="rId4"/>
    <p:sldId id="280" r:id="rId5"/>
    <p:sldId id="281" r:id="rId6"/>
    <p:sldId id="268" r:id="rId7"/>
    <p:sldId id="276" r:id="rId8"/>
    <p:sldId id="277" r:id="rId9"/>
    <p:sldId id="269" r:id="rId10"/>
    <p:sldId id="283" r:id="rId11"/>
    <p:sldId id="257" r:id="rId12"/>
    <p:sldId id="266" r:id="rId13"/>
    <p:sldId id="262" r:id="rId14"/>
    <p:sldId id="273" r:id="rId15"/>
    <p:sldId id="264" r:id="rId16"/>
    <p:sldId id="272"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13" autoAdjust="0"/>
    <p:restoredTop sz="94660"/>
  </p:normalViewPr>
  <p:slideViewPr>
    <p:cSldViewPr>
      <p:cViewPr>
        <p:scale>
          <a:sx n="68" d="100"/>
          <a:sy n="68" d="100"/>
        </p:scale>
        <p:origin x="-1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dirty="0"/>
            </a:lvl1pPr>
          </a:lstStyle>
          <a:p>
            <a:pPr>
              <a:defRPr/>
            </a:pPr>
            <a:endParaRPr lang="en-US"/>
          </a:p>
        </p:txBody>
      </p:sp>
      <p:sp>
        <p:nvSpPr>
          <p:cNvPr id="972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dirty="0"/>
            </a:lvl1pPr>
          </a:lstStyle>
          <a:p>
            <a:pPr>
              <a:defRPr/>
            </a:pPr>
            <a:endParaRPr lang="en-US"/>
          </a:p>
        </p:txBody>
      </p:sp>
      <p:sp>
        <p:nvSpPr>
          <p:cNvPr id="972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dirty="0"/>
            </a:lvl1pPr>
          </a:lstStyle>
          <a:p>
            <a:pPr>
              <a:defRPr/>
            </a:pPr>
            <a:endParaRPr lang="en-US"/>
          </a:p>
        </p:txBody>
      </p:sp>
      <p:sp>
        <p:nvSpPr>
          <p:cNvPr id="972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27A64B4-5C6E-45BB-B4C0-B306A2B56BFB}" type="slidenum">
              <a:rPr lang="en-US"/>
              <a:pPr>
                <a:defRPr/>
              </a:pPr>
              <a:t>‹#›</a:t>
            </a:fld>
            <a:endParaRPr lang="en-US" dirty="0"/>
          </a:p>
        </p:txBody>
      </p:sp>
    </p:spTree>
    <p:extLst>
      <p:ext uri="{BB962C8B-B14F-4D97-AF65-F5344CB8AC3E}">
        <p14:creationId xmlns:p14="http://schemas.microsoft.com/office/powerpoint/2010/main" val="3661696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dirty="0"/>
            </a:lvl1pPr>
          </a:lstStyle>
          <a:p>
            <a:pPr>
              <a:defRPr/>
            </a:pPr>
            <a:endParaRPr lang="en-US"/>
          </a:p>
        </p:txBody>
      </p:sp>
      <p:sp>
        <p:nvSpPr>
          <p:cNvPr id="890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dirty="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90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dirty="0"/>
            </a:lvl1pPr>
          </a:lstStyle>
          <a:p>
            <a:pPr>
              <a:defRPr/>
            </a:pPr>
            <a:endParaRPr lang="en-US"/>
          </a:p>
        </p:txBody>
      </p:sp>
      <p:sp>
        <p:nvSpPr>
          <p:cNvPr id="890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259FE0-A243-4920-9271-ECD82653EE12}" type="slidenum">
              <a:rPr lang="en-US"/>
              <a:pPr>
                <a:defRPr/>
              </a:pPr>
              <a:t>‹#›</a:t>
            </a:fld>
            <a:endParaRPr lang="en-US" dirty="0"/>
          </a:p>
        </p:txBody>
      </p:sp>
    </p:spTree>
    <p:extLst>
      <p:ext uri="{BB962C8B-B14F-4D97-AF65-F5344CB8AC3E}">
        <p14:creationId xmlns:p14="http://schemas.microsoft.com/office/powerpoint/2010/main" val="2703923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dirty="0"/>
          </a:p>
        </p:txBody>
      </p:sp>
      <p:sp>
        <p:nvSpPr>
          <p:cNvPr id="5" name="Freeform 4"/>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dirty="0"/>
          </a:p>
        </p:txBody>
      </p:sp>
      <p:sp>
        <p:nvSpPr>
          <p:cNvPr id="6" name="Freeform 5"/>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normAutofit/>
          </a:bodyPr>
          <a:lstStyle>
            <a:lvl1pPr>
              <a:defRPr/>
            </a:lvl1pPr>
          </a:lstStyle>
          <a:p>
            <a:pPr>
              <a:defRPr/>
            </a:pPr>
            <a:fld id="{BCBB408A-ABC3-41F0-9694-749584ACFC00}" type="slidenum">
              <a:rPr lang="en-US"/>
              <a:pPr>
                <a:defRPr/>
              </a:pPr>
              <a:t>‹#›</a:t>
            </a:fld>
            <a:endParaRPr lang="en-US" dirty="0"/>
          </a:p>
        </p:txBody>
      </p:sp>
    </p:spTree>
    <p:extLst>
      <p:ext uri="{BB962C8B-B14F-4D97-AF65-F5344CB8AC3E}">
        <p14:creationId xmlns:p14="http://schemas.microsoft.com/office/powerpoint/2010/main" val="7595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10BB1F01-38E4-4E28-BB86-8D7D3BC76525}" type="slidenum">
              <a:rPr lang="en-US"/>
              <a:pPr>
                <a:defRPr/>
              </a:pPr>
              <a:t>‹#›</a:t>
            </a:fld>
            <a:endParaRPr lang="en-US" dirty="0"/>
          </a:p>
        </p:txBody>
      </p:sp>
    </p:spTree>
    <p:extLst>
      <p:ext uri="{BB962C8B-B14F-4D97-AF65-F5344CB8AC3E}">
        <p14:creationId xmlns:p14="http://schemas.microsoft.com/office/powerpoint/2010/main" val="17270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B00E4D7-6372-44E0-9290-051B1F29028A}" type="slidenum">
              <a:rPr lang="en-US"/>
              <a:pPr>
                <a:defRPr/>
              </a:pPr>
              <a:t>‹#›</a:t>
            </a:fld>
            <a:endParaRPr lang="en-US" dirty="0"/>
          </a:p>
        </p:txBody>
      </p:sp>
    </p:spTree>
    <p:extLst>
      <p:ext uri="{BB962C8B-B14F-4D97-AF65-F5344CB8AC3E}">
        <p14:creationId xmlns:p14="http://schemas.microsoft.com/office/powerpoint/2010/main" val="420436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6BD8271F-871F-4B2F-B53A-AF20D1B40D5B}" type="slidenum">
              <a:rPr lang="en-US"/>
              <a:pPr>
                <a:defRPr/>
              </a:pPr>
              <a:t>‹#›</a:t>
            </a:fld>
            <a:endParaRPr lang="en-US" dirty="0"/>
          </a:p>
        </p:txBody>
      </p:sp>
    </p:spTree>
    <p:extLst>
      <p:ext uri="{BB962C8B-B14F-4D97-AF65-F5344CB8AC3E}">
        <p14:creationId xmlns:p14="http://schemas.microsoft.com/office/powerpoint/2010/main" val="166028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Freeform 4"/>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Freeform 5"/>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18205957-65B0-40F2-B65F-3D648CA24F18}" type="slidenum">
              <a:rPr lang="en-US"/>
              <a:pPr>
                <a:defRPr/>
              </a:pPr>
              <a:t>‹#›</a:t>
            </a:fld>
            <a:endParaRPr lang="en-US" dirty="0"/>
          </a:p>
        </p:txBody>
      </p:sp>
    </p:spTree>
    <p:extLst>
      <p:ext uri="{BB962C8B-B14F-4D97-AF65-F5344CB8AC3E}">
        <p14:creationId xmlns:p14="http://schemas.microsoft.com/office/powerpoint/2010/main" val="352965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5"/>
          </p:nvPr>
        </p:nvSpPr>
        <p:spPr/>
        <p:txBody>
          <a:bodyPr/>
          <a:lstStyle>
            <a:lvl1pPr>
              <a:defRPr/>
            </a:lvl1pPr>
          </a:lstStyle>
          <a:p>
            <a:pPr>
              <a:defRPr/>
            </a:pPr>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47E81090-BD8D-4351-8B23-21C79EC6B355}" type="slidenum">
              <a:rPr lang="en-US"/>
              <a:pPr>
                <a:defRPr/>
              </a:pPr>
              <a:t>‹#›</a:t>
            </a:fld>
            <a:endParaRPr lang="en-US" dirty="0"/>
          </a:p>
        </p:txBody>
      </p:sp>
    </p:spTree>
    <p:extLst>
      <p:ext uri="{BB962C8B-B14F-4D97-AF65-F5344CB8AC3E}">
        <p14:creationId xmlns:p14="http://schemas.microsoft.com/office/powerpoint/2010/main" val="392791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6"/>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Freeform 7"/>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5"/>
          </p:nvPr>
        </p:nvSpPr>
        <p:spPr/>
        <p:txBody>
          <a:bodyPr/>
          <a:lstStyle>
            <a:lvl1pPr>
              <a:defRPr/>
            </a:lvl1pPr>
          </a:lstStyle>
          <a:p>
            <a:pPr>
              <a:defRPr/>
            </a:pPr>
            <a:endParaRPr/>
          </a:p>
        </p:txBody>
      </p:sp>
      <p:sp>
        <p:nvSpPr>
          <p:cNvPr id="12" name="Footer Placeholder 7"/>
          <p:cNvSpPr>
            <a:spLocks noGrp="1"/>
          </p:cNvSpPr>
          <p:nvPr>
            <p:ph type="ftr" sz="quarter" idx="16"/>
          </p:nvPr>
        </p:nvSpPr>
        <p:spPr/>
        <p:txBody>
          <a:bodyPr/>
          <a:lstStyle>
            <a:lvl1pPr>
              <a:defRPr/>
            </a:lvl1pPr>
          </a:lstStyle>
          <a:p>
            <a:pPr>
              <a:defRPr/>
            </a:pPr>
            <a:endParaRPr lang="en-US"/>
          </a:p>
        </p:txBody>
      </p:sp>
      <p:sp>
        <p:nvSpPr>
          <p:cNvPr id="13" name="Slide Number Placeholder 8"/>
          <p:cNvSpPr>
            <a:spLocks noGrp="1"/>
          </p:cNvSpPr>
          <p:nvPr>
            <p:ph type="sldNum" sz="quarter" idx="17"/>
          </p:nvPr>
        </p:nvSpPr>
        <p:spPr/>
        <p:txBody>
          <a:bodyPr/>
          <a:lstStyle>
            <a:lvl1pPr>
              <a:defRPr/>
            </a:lvl1pPr>
          </a:lstStyle>
          <a:p>
            <a:pPr>
              <a:defRPr/>
            </a:pPr>
            <a:fld id="{7C31C938-8BC7-4953-8E80-1CC5CBB37770}" type="slidenum">
              <a:rPr lang="en-US"/>
              <a:pPr>
                <a:defRPr/>
              </a:pPr>
              <a:t>‹#›</a:t>
            </a:fld>
            <a:endParaRPr lang="en-US" dirty="0"/>
          </a:p>
        </p:txBody>
      </p:sp>
    </p:spTree>
    <p:extLst>
      <p:ext uri="{BB962C8B-B14F-4D97-AF65-F5344CB8AC3E}">
        <p14:creationId xmlns:p14="http://schemas.microsoft.com/office/powerpoint/2010/main" val="169233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Freeform 3"/>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Freeform 4"/>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endParaRPr/>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B0A7DCFD-6FBC-44A8-8727-FF648DF94C67}" type="slidenum">
              <a:rPr lang="en-US"/>
              <a:pPr>
                <a:defRPr/>
              </a:pPr>
              <a:t>‹#›</a:t>
            </a:fld>
            <a:endParaRPr lang="en-US" dirty="0"/>
          </a:p>
        </p:txBody>
      </p:sp>
    </p:spTree>
    <p:extLst>
      <p:ext uri="{BB962C8B-B14F-4D97-AF65-F5344CB8AC3E}">
        <p14:creationId xmlns:p14="http://schemas.microsoft.com/office/powerpoint/2010/main" val="405937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Freeform 2"/>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Freeform 3"/>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Date Placeholder 1"/>
          <p:cNvSpPr>
            <a:spLocks noGrp="1"/>
          </p:cNvSpPr>
          <p:nvPr>
            <p:ph type="dt" sz="half" idx="10"/>
          </p:nvPr>
        </p:nvSpPr>
        <p:spPr/>
        <p:txBody>
          <a:bodyPr/>
          <a:lstStyle>
            <a:lvl1pPr>
              <a:defRPr/>
            </a:lvl1pPr>
          </a:lstStyle>
          <a:p>
            <a:pPr>
              <a:defRPr/>
            </a:pPr>
            <a:endParaRPr/>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EE2521DD-9931-42ED-A748-4AF892765598}" type="slidenum">
              <a:rPr lang="en-US"/>
              <a:pPr>
                <a:defRPr/>
              </a:pPr>
              <a:t>‹#›</a:t>
            </a:fld>
            <a:endParaRPr lang="en-US" dirty="0"/>
          </a:p>
        </p:txBody>
      </p:sp>
    </p:spTree>
    <p:extLst>
      <p:ext uri="{BB962C8B-B14F-4D97-AF65-F5344CB8AC3E}">
        <p14:creationId xmlns:p14="http://schemas.microsoft.com/office/powerpoint/2010/main" val="290294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4"/>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24226067-6CB6-44A5-AB24-FE8B0800D670}" type="slidenum">
              <a:rPr lang="en-US"/>
              <a:pPr>
                <a:defRPr/>
              </a:pPr>
              <a:t>‹#›</a:t>
            </a:fld>
            <a:endParaRPr lang="en-US" dirty="0"/>
          </a:p>
        </p:txBody>
      </p:sp>
    </p:spTree>
    <p:extLst>
      <p:ext uri="{BB962C8B-B14F-4D97-AF65-F5344CB8AC3E}">
        <p14:creationId xmlns:p14="http://schemas.microsoft.com/office/powerpoint/2010/main" val="403153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A257B6C-8E45-4382-A5DD-BBF8E4A62310}" type="slidenum">
              <a:rPr lang="en-US"/>
              <a:pPr>
                <a:defRPr/>
              </a:pPr>
              <a:t>‹#›</a:t>
            </a:fld>
            <a:endParaRPr lang="en-US" dirty="0"/>
          </a:p>
        </p:txBody>
      </p:sp>
    </p:spTree>
    <p:extLst>
      <p:ext uri="{BB962C8B-B14F-4D97-AF65-F5344CB8AC3E}">
        <p14:creationId xmlns:p14="http://schemas.microsoft.com/office/powerpoint/2010/main" val="282213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dirty="0">
                <a:solidFill>
                  <a:srgbClr val="4D4D4D"/>
                </a:solidFill>
                <a:latin typeface="+mn-lt"/>
                <a:ea typeface="+mn-ea"/>
                <a:cs typeface="+mn-cs"/>
              </a:defRPr>
            </a:lvl1pPr>
          </a:lstStyle>
          <a:p>
            <a:pPr>
              <a:defRPr/>
            </a:pPr>
            <a:endParaRP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dirty="0">
                <a:solidFill>
                  <a:srgbClr val="4D4D4D"/>
                </a:solidFill>
              </a:defRPr>
            </a:lvl1pPr>
          </a:lstStyle>
          <a:p>
            <a:pPr>
              <a:defRPr/>
            </a:pPr>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smtClean="0">
                <a:solidFill>
                  <a:srgbClr val="4D4D4D"/>
                </a:solidFill>
              </a:defRPr>
            </a:lvl1pPr>
          </a:lstStyle>
          <a:p>
            <a:pPr>
              <a:defRPr/>
            </a:pPr>
            <a:fld id="{D0504880-72ED-433F-93BB-71B351D3EF2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fontAlgn="base">
        <a:spcBef>
          <a:spcPct val="0"/>
        </a:spcBef>
        <a:spcAft>
          <a:spcPct val="0"/>
        </a:spcAft>
        <a:defRPr sz="3600" kern="1200" cap="all">
          <a:solidFill>
            <a:schemeClr val="tx1"/>
          </a:solidFill>
          <a:latin typeface="+mj-lt"/>
          <a:ea typeface="+mj-ea"/>
          <a:cs typeface="+mj-cs"/>
        </a:defRPr>
      </a:lvl1pPr>
      <a:lvl2pPr algn="l" rtl="0" fontAlgn="base">
        <a:spcBef>
          <a:spcPct val="0"/>
        </a:spcBef>
        <a:spcAft>
          <a:spcPct val="0"/>
        </a:spcAft>
        <a:defRPr sz="3600">
          <a:solidFill>
            <a:schemeClr val="tx1"/>
          </a:solidFill>
          <a:latin typeface="Gill Sans MT" pitchFamily="34" charset="0"/>
        </a:defRPr>
      </a:lvl2pPr>
      <a:lvl3pPr algn="l" rtl="0" fontAlgn="base">
        <a:spcBef>
          <a:spcPct val="0"/>
        </a:spcBef>
        <a:spcAft>
          <a:spcPct val="0"/>
        </a:spcAft>
        <a:defRPr sz="3600">
          <a:solidFill>
            <a:schemeClr val="tx1"/>
          </a:solidFill>
          <a:latin typeface="Gill Sans MT" pitchFamily="34" charset="0"/>
        </a:defRPr>
      </a:lvl3pPr>
      <a:lvl4pPr algn="l" rtl="0" fontAlgn="base">
        <a:spcBef>
          <a:spcPct val="0"/>
        </a:spcBef>
        <a:spcAft>
          <a:spcPct val="0"/>
        </a:spcAft>
        <a:defRPr sz="3600">
          <a:solidFill>
            <a:schemeClr val="tx1"/>
          </a:solidFill>
          <a:latin typeface="Gill Sans MT" pitchFamily="34" charset="0"/>
        </a:defRPr>
      </a:lvl4pPr>
      <a:lvl5pPr algn="l" rtl="0" fontAlgn="base">
        <a:spcBef>
          <a:spcPct val="0"/>
        </a:spcBef>
        <a:spcAft>
          <a:spcPct val="0"/>
        </a:spcAft>
        <a:defRPr sz="3600">
          <a:solidFill>
            <a:schemeClr val="tx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fontAlgn="base">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fontAlgn="base">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fontAlgn="base">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fontAlgn="base">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orseheadsdistric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s://reportcards.nysed.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12.nysed.gov/nclb/complaintappeals.htm" TargetMode="External"/><Relationship Id="rId2" Type="http://schemas.openxmlformats.org/officeDocument/2006/relationships/hyperlink" Target="http://www.horseheadsdistrict.com/" TargetMode="Externa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hyperlink" Target="http://www.p12.nysed.gov/nclb/parents" TargetMode="External"/><Relationship Id="rId2" Type="http://schemas.openxmlformats.org/officeDocument/2006/relationships/hyperlink" Target="http://usny.nysed.gov/parents" TargetMode="Externa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hyperlink" Target="http://www2.ed.gov/parents/landing.j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09600"/>
            <a:ext cx="8534400" cy="4572000"/>
          </a:xfrm>
        </p:spPr>
        <p:txBody>
          <a:bodyPr/>
          <a:lstStyle/>
          <a:p>
            <a:pPr algn="r" fontAlgn="auto">
              <a:spcAft>
                <a:spcPts val="0"/>
              </a:spcAft>
              <a:defRPr/>
            </a:pPr>
            <a:r>
              <a:rPr lang="en-US" dirty="0" smtClean="0">
                <a:latin typeface="Franklin Gothic Book" pitchFamily="34" charset="0"/>
              </a:rPr>
              <a:t>Horseheads Central School District</a:t>
            </a:r>
            <a:br>
              <a:rPr lang="en-US" dirty="0" smtClean="0">
                <a:latin typeface="Franklin Gothic Book" pitchFamily="34" charset="0"/>
              </a:rPr>
            </a:br>
            <a:r>
              <a:rPr lang="en-US" dirty="0" smtClean="0">
                <a:latin typeface="Franklin Gothic Book" pitchFamily="34" charset="0"/>
              </a:rPr>
              <a:t>Title I Parent Involvement Meeting</a:t>
            </a:r>
            <a:r>
              <a:rPr lang="en-US" sz="3400" dirty="0" smtClean="0">
                <a:latin typeface="Franklin Gothic Book" pitchFamily="34" charset="0"/>
              </a:rPr>
              <a:t/>
            </a:r>
            <a:br>
              <a:rPr lang="en-US" sz="3400" dirty="0" smtClean="0">
                <a:latin typeface="Franklin Gothic Book" pitchFamily="34" charset="0"/>
              </a:rPr>
            </a:br>
            <a:r>
              <a:rPr lang="en-US" sz="3400" dirty="0" smtClean="0">
                <a:latin typeface="Franklin Gothic Book" pitchFamily="34" charset="0"/>
              </a:rPr>
              <a:t/>
            </a:r>
            <a:br>
              <a:rPr lang="en-US" sz="3400" dirty="0" smtClean="0">
                <a:latin typeface="Franklin Gothic Book" pitchFamily="34" charset="0"/>
              </a:rPr>
            </a:br>
            <a:r>
              <a:rPr lang="en-US" sz="2000" dirty="0" smtClean="0">
                <a:latin typeface="Franklin Gothic Book" pitchFamily="34" charset="0"/>
              </a:rPr>
              <a:t>August 29, 2013</a:t>
            </a:r>
            <a:br>
              <a:rPr lang="en-US" sz="2000" dirty="0" smtClean="0">
                <a:latin typeface="Franklin Gothic Book" pitchFamily="34" charset="0"/>
              </a:rPr>
            </a:br>
            <a:r>
              <a:rPr lang="en-US" sz="2000" dirty="0" smtClean="0">
                <a:latin typeface="Franklin Gothic Book" pitchFamily="34" charset="0"/>
              </a:rPr>
              <a:t>5:00 PM</a:t>
            </a:r>
            <a:br>
              <a:rPr lang="en-US" sz="2000" dirty="0" smtClean="0">
                <a:latin typeface="Franklin Gothic Book" pitchFamily="34" charset="0"/>
              </a:rPr>
            </a:br>
            <a:r>
              <a:rPr lang="en-US" sz="2000" dirty="0" smtClean="0">
                <a:latin typeface="Franklin Gothic Book" pitchFamily="34" charset="0"/>
              </a:rPr>
              <a:t>High School Multi-Media Center </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8600" y="277813"/>
            <a:ext cx="8610600" cy="1143000"/>
          </a:xfrm>
        </p:spPr>
        <p:txBody>
          <a:bodyPr>
            <a:normAutofit fontScale="90000"/>
          </a:bodyPr>
          <a:lstStyle/>
          <a:p>
            <a:pPr fontAlgn="auto">
              <a:spcAft>
                <a:spcPts val="0"/>
              </a:spcAft>
              <a:defRPr/>
            </a:pPr>
            <a:r>
              <a:rPr lang="en-US" sz="4000" dirty="0" smtClean="0">
                <a:latin typeface="Franklin Gothic Book" pitchFamily="34" charset="0"/>
              </a:rPr>
              <a:t>What services are available for Limited English Proficient students?</a:t>
            </a:r>
          </a:p>
        </p:txBody>
      </p:sp>
      <p:sp>
        <p:nvSpPr>
          <p:cNvPr id="22531" name="Rectangle 3"/>
          <p:cNvSpPr>
            <a:spLocks noGrp="1" noChangeArrowheads="1"/>
          </p:cNvSpPr>
          <p:nvPr>
            <p:ph idx="1"/>
          </p:nvPr>
        </p:nvSpPr>
        <p:spPr>
          <a:xfrm>
            <a:off x="685800" y="1600200"/>
            <a:ext cx="7772400" cy="3733800"/>
          </a:xfrm>
        </p:spPr>
        <p:txBody>
          <a:bodyPr/>
          <a:lstStyle/>
          <a:p>
            <a:r>
              <a:rPr lang="en-US" altLang="en-US" smtClean="0">
                <a:latin typeface="Franklin Gothic Book" pitchFamily="34" charset="0"/>
              </a:rPr>
              <a:t>In New York State, Limited English Proficient (LEP) students receive intensive English as a second language (ESL) instruction in bilingual education programs or in ESL programs.</a:t>
            </a:r>
          </a:p>
          <a:p>
            <a:endParaRPr lang="en-US" altLang="en-US" smtClean="0">
              <a:latin typeface="Franklin Gothic Book" pitchFamily="34" charset="0"/>
            </a:endParaRPr>
          </a:p>
          <a:p>
            <a:r>
              <a:rPr lang="en-US" altLang="en-US" smtClean="0">
                <a:latin typeface="Franklin Gothic Book" pitchFamily="34" charset="0"/>
              </a:rPr>
              <a:t>Schools receiving Title I funds to provide English language proficiency programs have additional responsibilities.</a:t>
            </a:r>
          </a:p>
          <a:p>
            <a:endParaRPr lang="en-US" altLang="en-US" smtClean="0">
              <a:latin typeface="Franklin Gothic Book" pitchFamily="34" charset="0"/>
            </a:endParaRPr>
          </a:p>
          <a:p>
            <a:r>
              <a:rPr lang="en-US" altLang="en-US" smtClean="0">
                <a:latin typeface="Franklin Gothic Book" pitchFamily="34" charset="0"/>
              </a:rPr>
              <a:t>The district must notify parents if their children are in bilingual education or ESL classes and explain how the classes will help their children.</a:t>
            </a:r>
          </a:p>
        </p:txBody>
      </p:sp>
    </p:spTree>
    <p:extLst>
      <p:ext uri="{BB962C8B-B14F-4D97-AF65-F5344CB8AC3E}">
        <p14:creationId xmlns:p14="http://schemas.microsoft.com/office/powerpoint/2010/main" val="1675986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81000" y="277813"/>
            <a:ext cx="8534400" cy="1143000"/>
          </a:xfrm>
        </p:spPr>
        <p:txBody>
          <a:bodyPr>
            <a:normAutofit fontScale="90000"/>
          </a:bodyPr>
          <a:lstStyle/>
          <a:p>
            <a:pPr fontAlgn="auto">
              <a:spcAft>
                <a:spcPts val="0"/>
              </a:spcAft>
              <a:defRPr/>
            </a:pPr>
            <a:r>
              <a:rPr lang="en-US" sz="4000" dirty="0" smtClean="0">
                <a:latin typeface="Franklin Gothic Book" pitchFamily="34" charset="0"/>
              </a:rPr>
              <a:t>What is a Parent Involvement Policy?</a:t>
            </a:r>
          </a:p>
        </p:txBody>
      </p:sp>
      <p:sp>
        <p:nvSpPr>
          <p:cNvPr id="23555" name="Rectangle 3"/>
          <p:cNvSpPr>
            <a:spLocks noGrp="1" noChangeArrowheads="1"/>
          </p:cNvSpPr>
          <p:nvPr>
            <p:ph idx="1"/>
          </p:nvPr>
        </p:nvSpPr>
        <p:spPr>
          <a:xfrm>
            <a:off x="304800" y="1295400"/>
            <a:ext cx="8382000" cy="4648200"/>
          </a:xfrm>
        </p:spPr>
        <p:txBody>
          <a:bodyPr/>
          <a:lstStyle/>
          <a:p>
            <a:r>
              <a:rPr lang="en-US" altLang="en-US" smtClean="0">
                <a:latin typeface="Franklin Gothic Book" pitchFamily="34" charset="0"/>
              </a:rPr>
              <a:t>School districts must have written plans at the district and school levels that make parents partners in their children’s education.</a:t>
            </a:r>
          </a:p>
          <a:p>
            <a:endParaRPr lang="en-US" altLang="en-US" smtClean="0">
              <a:latin typeface="Franklin Gothic Book" pitchFamily="34" charset="0"/>
            </a:endParaRPr>
          </a:p>
          <a:p>
            <a:r>
              <a:rPr lang="en-US" altLang="en-US" smtClean="0">
                <a:latin typeface="Franklin Gothic Book" pitchFamily="34" charset="0"/>
              </a:rPr>
              <a:t>District’s that receive more  than $500,000 in Title I, Part A Funds must reserve 1% of their allocation to support Parent Involvement.</a:t>
            </a:r>
          </a:p>
          <a:p>
            <a:endParaRPr lang="en-US" altLang="en-US" smtClean="0">
              <a:latin typeface="Franklin Gothic Book" pitchFamily="34" charset="0"/>
            </a:endParaRPr>
          </a:p>
          <a:p>
            <a:r>
              <a:rPr lang="en-US" altLang="en-US" smtClean="0">
                <a:latin typeface="Franklin Gothic Book" pitchFamily="34" charset="0"/>
              </a:rPr>
              <a:t>Copies of the district’s Parent Involvement policy are available today in hard copy.</a:t>
            </a:r>
          </a:p>
          <a:p>
            <a:endParaRPr lang="en-US" altLang="en-US" smtClean="0">
              <a:latin typeface="Franklin Gothic Book" pitchFamily="34" charset="0"/>
            </a:endParaRPr>
          </a:p>
          <a:p>
            <a:r>
              <a:rPr lang="en-US" altLang="en-US" smtClean="0">
                <a:latin typeface="Franklin Gothic Book" pitchFamily="34" charset="0"/>
              </a:rPr>
              <a:t>The district’s Parent Involvement Policy is also available online and can be viewed under the Board of Education link at </a:t>
            </a:r>
            <a:r>
              <a:rPr lang="en-US" altLang="en-US" smtClean="0">
                <a:latin typeface="Franklin Gothic Book" pitchFamily="34" charset="0"/>
                <a:hlinkClick r:id="rId2" tooltip="http://www.horsheadsdistrict.com/"/>
              </a:rPr>
              <a:t>www.horseheadsdistrict.com</a:t>
            </a:r>
            <a:r>
              <a:rPr lang="en-US" altLang="en-US" smtClean="0">
                <a:latin typeface="Franklin Gothic Book" pitchFamily="34" charset="0"/>
              </a:rPr>
              <a:t>. </a:t>
            </a:r>
          </a:p>
          <a:p>
            <a:pPr lvl="1"/>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81000" y="274638"/>
            <a:ext cx="8077200" cy="1143000"/>
          </a:xfrm>
        </p:spPr>
        <p:txBody>
          <a:bodyPr/>
          <a:lstStyle/>
          <a:p>
            <a:pPr fontAlgn="auto">
              <a:spcAft>
                <a:spcPts val="0"/>
              </a:spcAft>
              <a:defRPr/>
            </a:pPr>
            <a:r>
              <a:rPr lang="en-US" dirty="0" smtClean="0">
                <a:latin typeface="Franklin Gothic Book" pitchFamily="34" charset="0"/>
              </a:rPr>
              <a:t>What are School Report Cards?</a:t>
            </a:r>
          </a:p>
        </p:txBody>
      </p:sp>
      <p:sp>
        <p:nvSpPr>
          <p:cNvPr id="24579" name="Rectangle 3"/>
          <p:cNvSpPr>
            <a:spLocks noGrp="1" noChangeArrowheads="1"/>
          </p:cNvSpPr>
          <p:nvPr>
            <p:ph idx="1"/>
          </p:nvPr>
        </p:nvSpPr>
        <p:spPr>
          <a:xfrm>
            <a:off x="457200" y="1295400"/>
            <a:ext cx="8229600" cy="4800600"/>
          </a:xfrm>
        </p:spPr>
        <p:txBody>
          <a:bodyPr/>
          <a:lstStyle/>
          <a:p>
            <a:pPr>
              <a:lnSpc>
                <a:spcPct val="80000"/>
              </a:lnSpc>
            </a:pPr>
            <a:endParaRPr lang="en-US" altLang="en-US" dirty="0" smtClean="0">
              <a:latin typeface="Franklin Gothic Book" pitchFamily="34" charset="0"/>
            </a:endParaRPr>
          </a:p>
          <a:p>
            <a:pPr>
              <a:lnSpc>
                <a:spcPct val="80000"/>
              </a:lnSpc>
            </a:pPr>
            <a:r>
              <a:rPr lang="en-US" altLang="en-US" dirty="0" smtClean="0">
                <a:latin typeface="Franklin Gothic Book" pitchFamily="34" charset="0"/>
              </a:rPr>
              <a:t>Under NCLB, your child's school and school district will get a report card every year. You will be able to learn how well your child's school and school district did in meeting New York State's academic achievement goals.</a:t>
            </a:r>
          </a:p>
          <a:p>
            <a:pPr>
              <a:lnSpc>
                <a:spcPct val="80000"/>
              </a:lnSpc>
            </a:pPr>
            <a:endParaRPr lang="en-US" altLang="en-US" dirty="0" smtClean="0">
              <a:latin typeface="Franklin Gothic Book" pitchFamily="34" charset="0"/>
            </a:endParaRPr>
          </a:p>
          <a:p>
            <a:pPr>
              <a:lnSpc>
                <a:spcPct val="80000"/>
              </a:lnSpc>
            </a:pPr>
            <a:r>
              <a:rPr lang="en-US" altLang="en-US" dirty="0" smtClean="0">
                <a:latin typeface="Franklin Gothic Book" pitchFamily="34" charset="0"/>
              </a:rPr>
              <a:t>The report cards will not only show how well all students are doing, but will also show if there are achievement gaps among different groups of students.</a:t>
            </a:r>
          </a:p>
          <a:p>
            <a:pPr>
              <a:lnSpc>
                <a:spcPct val="80000"/>
              </a:lnSpc>
            </a:pPr>
            <a:endParaRPr lang="en-US" altLang="en-US" dirty="0" smtClean="0">
              <a:latin typeface="Franklin Gothic Book" pitchFamily="34" charset="0"/>
            </a:endParaRPr>
          </a:p>
          <a:p>
            <a:pPr>
              <a:lnSpc>
                <a:spcPct val="80000"/>
              </a:lnSpc>
            </a:pPr>
            <a:r>
              <a:rPr lang="en-US" altLang="en-US" dirty="0" smtClean="0">
                <a:latin typeface="Franklin Gothic Book" pitchFamily="34" charset="0"/>
              </a:rPr>
              <a:t>2011-2012 Report Cards are available at </a:t>
            </a:r>
            <a:r>
              <a:rPr lang="en-US" altLang="en-US" dirty="0" smtClean="0">
                <a:latin typeface="Franklin Gothic Book" pitchFamily="34" charset="0"/>
                <a:hlinkClick r:id="rId2"/>
              </a:rPr>
              <a:t>https://reportcards.nysed.gov</a:t>
            </a:r>
            <a:endParaRPr lang="en-US" altLang="en-US" dirty="0" smtClean="0">
              <a:latin typeface="Franklin Gothic Book" pitchFamily="34" charset="0"/>
            </a:endParaRPr>
          </a:p>
          <a:p>
            <a:pPr marL="69850" indent="0">
              <a:lnSpc>
                <a:spcPct val="80000"/>
              </a:lnSpc>
              <a:buNone/>
            </a:pPr>
            <a:endParaRPr lang="en-US" altLang="en-US" dirty="0" smtClean="0">
              <a:latin typeface="Franklin Gothic Book" pitchFamily="34" charset="0"/>
            </a:endParaRPr>
          </a:p>
        </p:txBody>
      </p:sp>
      <p:pic>
        <p:nvPicPr>
          <p:cNvPr id="24580" name="Picture 8" descr="MC9002512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4572000"/>
            <a:ext cx="2057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277813"/>
            <a:ext cx="8610600" cy="1143000"/>
          </a:xfrm>
        </p:spPr>
        <p:txBody>
          <a:bodyPr>
            <a:normAutofit fontScale="90000"/>
          </a:bodyPr>
          <a:lstStyle/>
          <a:p>
            <a:pPr fontAlgn="auto">
              <a:spcAft>
                <a:spcPts val="0"/>
              </a:spcAft>
              <a:defRPr/>
            </a:pPr>
            <a:r>
              <a:rPr lang="en-US" sz="4000" dirty="0" smtClean="0">
                <a:latin typeface="Franklin Gothic Book" pitchFamily="34" charset="0"/>
              </a:rPr>
              <a:t>How do I request the qualifications of my child’s teacher?</a:t>
            </a:r>
          </a:p>
        </p:txBody>
      </p:sp>
      <p:sp>
        <p:nvSpPr>
          <p:cNvPr id="25603" name="Rectangle 3"/>
          <p:cNvSpPr>
            <a:spLocks noGrp="1" noChangeArrowheads="1"/>
          </p:cNvSpPr>
          <p:nvPr>
            <p:ph idx="1"/>
          </p:nvPr>
        </p:nvSpPr>
        <p:spPr>
          <a:xfrm>
            <a:off x="685800" y="1600200"/>
            <a:ext cx="7772400" cy="3733800"/>
          </a:xfrm>
        </p:spPr>
        <p:txBody>
          <a:bodyPr/>
          <a:lstStyle/>
          <a:p>
            <a:pPr>
              <a:lnSpc>
                <a:spcPct val="80000"/>
              </a:lnSpc>
            </a:pPr>
            <a:r>
              <a:rPr lang="en-US" altLang="en-US" smtClean="0">
                <a:latin typeface="Franklin Gothic Book" pitchFamily="34" charset="0"/>
              </a:rPr>
              <a:t>NCLB requires that school districts hire qualified teachers and paraprofessionals. “Highly qualified” means:</a:t>
            </a:r>
          </a:p>
          <a:p>
            <a:pPr lvl="1">
              <a:lnSpc>
                <a:spcPct val="80000"/>
              </a:lnSpc>
            </a:pPr>
            <a:r>
              <a:rPr lang="en-US" altLang="en-US" sz="2000" smtClean="0">
                <a:latin typeface="Franklin Gothic Book" pitchFamily="34" charset="0"/>
              </a:rPr>
              <a:t>Your child’s teacher must have a bachelor’s degree and be fully certified by the State of New York.</a:t>
            </a:r>
          </a:p>
          <a:p>
            <a:pPr lvl="1">
              <a:lnSpc>
                <a:spcPct val="80000"/>
              </a:lnSpc>
            </a:pPr>
            <a:r>
              <a:rPr lang="en-US" altLang="en-US" sz="2000" smtClean="0">
                <a:latin typeface="Franklin Gothic Book" pitchFamily="34" charset="0"/>
              </a:rPr>
              <a:t>Your child’s teachers must also pass state tests or meet comparable requirements for the grades and the subjects they are teaching.</a:t>
            </a:r>
          </a:p>
          <a:p>
            <a:pPr>
              <a:lnSpc>
                <a:spcPct val="80000"/>
              </a:lnSpc>
            </a:pPr>
            <a:endParaRPr lang="en-US" altLang="en-US" smtClean="0">
              <a:latin typeface="Franklin Gothic Book" pitchFamily="34" charset="0"/>
            </a:endParaRPr>
          </a:p>
          <a:p>
            <a:pPr>
              <a:lnSpc>
                <a:spcPct val="80000"/>
              </a:lnSpc>
            </a:pPr>
            <a:r>
              <a:rPr lang="en-US" altLang="en-US" smtClean="0">
                <a:latin typeface="Franklin Gothic Book" pitchFamily="34" charset="0"/>
              </a:rPr>
              <a:t>You have the right to know if your child’s teacher is highly qualified.</a:t>
            </a:r>
          </a:p>
          <a:p>
            <a:pPr>
              <a:lnSpc>
                <a:spcPct val="80000"/>
              </a:lnSpc>
            </a:pPr>
            <a:endParaRPr lang="en-US" altLang="en-US" smtClean="0">
              <a:latin typeface="Franklin Gothic Book" pitchFamily="34" charset="0"/>
            </a:endParaRPr>
          </a:p>
          <a:p>
            <a:pPr>
              <a:lnSpc>
                <a:spcPct val="80000"/>
              </a:lnSpc>
            </a:pPr>
            <a:r>
              <a:rPr lang="en-US" altLang="en-US" b="1" smtClean="0">
                <a:latin typeface="Franklin Gothic Book" pitchFamily="34" charset="0"/>
              </a:rPr>
              <a:t>100% of Horseheads Central School District teachers are highly qualified and are providing instruction in their area of certification.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28600" y="277813"/>
            <a:ext cx="8686800" cy="1143000"/>
          </a:xfrm>
        </p:spPr>
        <p:txBody>
          <a:bodyPr>
            <a:normAutofit fontScale="90000"/>
          </a:bodyPr>
          <a:lstStyle/>
          <a:p>
            <a:pPr fontAlgn="auto">
              <a:spcAft>
                <a:spcPts val="0"/>
              </a:spcAft>
              <a:defRPr/>
            </a:pPr>
            <a:r>
              <a:rPr lang="en-US" sz="4000" dirty="0" smtClean="0">
                <a:latin typeface="Franklin Gothic Book" pitchFamily="34" charset="0"/>
              </a:rPr>
              <a:t>How do I request the qualifications of my child’s teacher?</a:t>
            </a:r>
          </a:p>
        </p:txBody>
      </p:sp>
      <p:sp>
        <p:nvSpPr>
          <p:cNvPr id="26627" name="Rectangle 3"/>
          <p:cNvSpPr>
            <a:spLocks noGrp="1" noChangeArrowheads="1"/>
          </p:cNvSpPr>
          <p:nvPr>
            <p:ph idx="1"/>
          </p:nvPr>
        </p:nvSpPr>
        <p:spPr>
          <a:xfrm>
            <a:off x="457200" y="1600200"/>
            <a:ext cx="8229600" cy="4876800"/>
          </a:xfrm>
        </p:spPr>
        <p:txBody>
          <a:bodyPr/>
          <a:lstStyle/>
          <a:p>
            <a:pPr>
              <a:lnSpc>
                <a:spcPct val="90000"/>
              </a:lnSpc>
            </a:pPr>
            <a:r>
              <a:rPr lang="en-US" altLang="en-US" smtClean="0">
                <a:latin typeface="Franklin Gothic Book" pitchFamily="34" charset="0"/>
              </a:rPr>
              <a:t>Districts receiving Title I funds must let parents know:</a:t>
            </a:r>
          </a:p>
          <a:p>
            <a:pPr lvl="1">
              <a:lnSpc>
                <a:spcPct val="90000"/>
              </a:lnSpc>
            </a:pPr>
            <a:r>
              <a:rPr lang="en-US" altLang="en-US" sz="2000" smtClean="0">
                <a:latin typeface="Franklin Gothic Book" pitchFamily="34" charset="0"/>
              </a:rPr>
              <a:t>Whether a teacher has State certification for the grade levels and subjects he or she is teaching; </a:t>
            </a:r>
          </a:p>
          <a:p>
            <a:pPr lvl="1">
              <a:lnSpc>
                <a:spcPct val="90000"/>
              </a:lnSpc>
            </a:pPr>
            <a:r>
              <a:rPr lang="en-US" altLang="en-US" sz="2000" smtClean="0">
                <a:latin typeface="Franklin Gothic Book" pitchFamily="34" charset="0"/>
              </a:rPr>
              <a:t>The teacher’s baccalaureate degree major and any other certifications or degrees; and </a:t>
            </a:r>
          </a:p>
          <a:p>
            <a:pPr lvl="1">
              <a:lnSpc>
                <a:spcPct val="90000"/>
              </a:lnSpc>
            </a:pPr>
            <a:r>
              <a:rPr lang="en-US" altLang="en-US" sz="2000" smtClean="0">
                <a:latin typeface="Franklin Gothic Book" pitchFamily="34" charset="0"/>
              </a:rPr>
              <a:t>Whether their child receives services from paraprofessionals and, if so, their qualifications. </a:t>
            </a:r>
          </a:p>
          <a:p>
            <a:pPr>
              <a:lnSpc>
                <a:spcPct val="90000"/>
              </a:lnSpc>
            </a:pPr>
            <a:r>
              <a:rPr lang="en-US" altLang="en-US" smtClean="0">
                <a:latin typeface="Franklin Gothic Book" pitchFamily="34" charset="0"/>
              </a:rPr>
              <a:t>Schools receiving Title I funds must also notify parents:</a:t>
            </a:r>
          </a:p>
          <a:p>
            <a:pPr lvl="1">
              <a:lnSpc>
                <a:spcPct val="90000"/>
              </a:lnSpc>
            </a:pPr>
            <a:r>
              <a:rPr lang="en-US" altLang="en-US" sz="2000" smtClean="0">
                <a:latin typeface="Franklin Gothic Book" pitchFamily="34" charset="0"/>
              </a:rPr>
              <a:t>If their child has been assigned to a teacher of a core academic subject who is not “highly qualified,” or </a:t>
            </a:r>
          </a:p>
          <a:p>
            <a:pPr lvl="1">
              <a:lnSpc>
                <a:spcPct val="90000"/>
              </a:lnSpc>
            </a:pPr>
            <a:r>
              <a:rPr lang="en-US" altLang="en-US" sz="2000" smtClean="0">
                <a:latin typeface="Franklin Gothic Book" pitchFamily="34" charset="0"/>
              </a:rPr>
              <a:t>If their child has been taught for four or more weeks in a row by a teacher of a core academic subject who is not “highly qualified.”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04800" y="274638"/>
            <a:ext cx="8153400" cy="1143000"/>
          </a:xfrm>
        </p:spPr>
        <p:txBody>
          <a:bodyPr>
            <a:normAutofit fontScale="90000"/>
          </a:bodyPr>
          <a:lstStyle/>
          <a:p>
            <a:pPr fontAlgn="auto">
              <a:spcAft>
                <a:spcPts val="0"/>
              </a:spcAft>
              <a:defRPr/>
            </a:pPr>
            <a:r>
              <a:rPr lang="en-US" sz="4000" dirty="0" smtClean="0">
                <a:latin typeface="Franklin Gothic Book" pitchFamily="34" charset="0"/>
              </a:rPr>
              <a:t>What is the procedure for submitting a complaint?</a:t>
            </a:r>
          </a:p>
        </p:txBody>
      </p:sp>
      <p:sp>
        <p:nvSpPr>
          <p:cNvPr id="80899" name="Rectangle 3"/>
          <p:cNvSpPr>
            <a:spLocks noGrp="1" noChangeArrowheads="1"/>
          </p:cNvSpPr>
          <p:nvPr>
            <p:ph idx="1"/>
          </p:nvPr>
        </p:nvSpPr>
        <p:spPr>
          <a:xfrm>
            <a:off x="685800" y="1600200"/>
            <a:ext cx="7772400" cy="3733800"/>
          </a:xfrm>
        </p:spPr>
        <p:txBody>
          <a:bodyPr rtlCol="0">
            <a:normAutofit fontScale="92500" lnSpcReduction="20000"/>
          </a:bodyPr>
          <a:lstStyle/>
          <a:p>
            <a:pPr indent="-274320" fontAlgn="auto">
              <a:lnSpc>
                <a:spcPct val="90000"/>
              </a:lnSpc>
              <a:spcAft>
                <a:spcPts val="0"/>
              </a:spcAft>
              <a:tabLst>
                <a:tab pos="5718175" algn="l"/>
              </a:tabLst>
              <a:defRPr/>
            </a:pPr>
            <a:endParaRPr lang="en-US" dirty="0">
              <a:latin typeface="Franklin Gothic Book" pitchFamily="34" charset="0"/>
            </a:endParaRPr>
          </a:p>
          <a:p>
            <a:pPr indent="-274320" fontAlgn="auto">
              <a:lnSpc>
                <a:spcPct val="90000"/>
              </a:lnSpc>
              <a:spcAft>
                <a:spcPts val="0"/>
              </a:spcAft>
              <a:tabLst>
                <a:tab pos="5718175" algn="l"/>
              </a:tabLst>
              <a:defRPr/>
            </a:pPr>
            <a:r>
              <a:rPr lang="en-US" dirty="0" smtClean="0">
                <a:latin typeface="Franklin Gothic Book" pitchFamily="34" charset="0"/>
              </a:rPr>
              <a:t>The Horseheads Central School District has developed Written Complaint Procedures that are available to parents upon request.</a:t>
            </a:r>
          </a:p>
          <a:p>
            <a:pPr indent="-274320" fontAlgn="auto">
              <a:lnSpc>
                <a:spcPct val="90000"/>
              </a:lnSpc>
              <a:spcAft>
                <a:spcPts val="0"/>
              </a:spcAft>
              <a:tabLst>
                <a:tab pos="5718175" algn="l"/>
              </a:tabLst>
              <a:defRPr/>
            </a:pPr>
            <a:endParaRPr lang="en-US" dirty="0" smtClean="0">
              <a:latin typeface="Franklin Gothic Book" pitchFamily="34" charset="0"/>
            </a:endParaRPr>
          </a:p>
          <a:p>
            <a:pPr indent="-274320" fontAlgn="auto">
              <a:lnSpc>
                <a:spcPct val="90000"/>
              </a:lnSpc>
              <a:spcAft>
                <a:spcPts val="0"/>
              </a:spcAft>
              <a:tabLst>
                <a:tab pos="5718175" algn="l"/>
              </a:tabLst>
              <a:defRPr/>
            </a:pPr>
            <a:r>
              <a:rPr lang="en-US" dirty="0" smtClean="0">
                <a:latin typeface="Franklin Gothic Book" pitchFamily="34" charset="0"/>
              </a:rPr>
              <a:t>The district’s Complaint Policy is also available online and can be viewed under the Board of Education link at </a:t>
            </a:r>
            <a:r>
              <a:rPr lang="en-US" dirty="0" smtClean="0">
                <a:latin typeface="Franklin Gothic Book" pitchFamily="34" charset="0"/>
                <a:hlinkClick r:id="rId2" tooltip="http://www.horsheadsdistrict.com/"/>
              </a:rPr>
              <a:t>www.horseheadsdistrict.com</a:t>
            </a:r>
            <a:r>
              <a:rPr lang="en-US" dirty="0" smtClean="0">
                <a:latin typeface="Franklin Gothic Book" pitchFamily="34" charset="0"/>
              </a:rPr>
              <a:t>. </a:t>
            </a:r>
          </a:p>
          <a:p>
            <a:pPr indent="-274320" fontAlgn="auto">
              <a:lnSpc>
                <a:spcPct val="90000"/>
              </a:lnSpc>
              <a:spcAft>
                <a:spcPts val="0"/>
              </a:spcAft>
              <a:tabLst>
                <a:tab pos="5718175" algn="l"/>
              </a:tabLst>
              <a:defRPr/>
            </a:pPr>
            <a:endParaRPr lang="en-US" dirty="0" smtClean="0">
              <a:latin typeface="Franklin Gothic Book" pitchFamily="34" charset="0"/>
            </a:endParaRPr>
          </a:p>
          <a:p>
            <a:pPr indent="-274320" fontAlgn="auto">
              <a:lnSpc>
                <a:spcPct val="90000"/>
              </a:lnSpc>
              <a:spcAft>
                <a:spcPts val="0"/>
              </a:spcAft>
              <a:tabLst>
                <a:tab pos="5718175" algn="l"/>
              </a:tabLst>
              <a:defRPr/>
            </a:pPr>
            <a:r>
              <a:rPr lang="en-US" dirty="0" smtClean="0">
                <a:latin typeface="Franklin Gothic Book" pitchFamily="34" charset="0"/>
              </a:rPr>
              <a:t>The NYS Department of Education and the U.S. Department of Education have similar Written Complaint Policies and Procedures.</a:t>
            </a:r>
          </a:p>
          <a:p>
            <a:pPr indent="-274320" fontAlgn="auto">
              <a:lnSpc>
                <a:spcPct val="90000"/>
              </a:lnSpc>
              <a:spcAft>
                <a:spcPts val="0"/>
              </a:spcAft>
              <a:tabLst>
                <a:tab pos="5718175" algn="l"/>
              </a:tabLst>
              <a:defRPr/>
            </a:pPr>
            <a:endParaRPr lang="en-US" dirty="0" smtClean="0">
              <a:latin typeface="Franklin Gothic Book" pitchFamily="34" charset="0"/>
            </a:endParaRPr>
          </a:p>
          <a:p>
            <a:pPr indent="-274320" fontAlgn="auto">
              <a:lnSpc>
                <a:spcPct val="90000"/>
              </a:lnSpc>
              <a:spcAft>
                <a:spcPts val="0"/>
              </a:spcAft>
              <a:tabLst>
                <a:tab pos="5718175" algn="l"/>
              </a:tabLst>
              <a:defRPr/>
            </a:pPr>
            <a:r>
              <a:rPr lang="en-US" dirty="0" smtClean="0">
                <a:latin typeface="Franklin Gothic Book" pitchFamily="34" charset="0"/>
              </a:rPr>
              <a:t>Additional information is available online at </a:t>
            </a:r>
            <a:r>
              <a:rPr lang="en-US" dirty="0" smtClean="0">
                <a:latin typeface="Franklin Gothic Book" pitchFamily="34" charset="0"/>
                <a:hlinkClick r:id="rId3"/>
              </a:rPr>
              <a:t>http://www.p12.nysed.gov/nclb/complaintappeals.htm</a:t>
            </a:r>
            <a:endParaRPr lang="en-US" dirty="0" smtClean="0">
              <a:latin typeface="Franklin Gothic Book" pitchFamily="34" charset="0"/>
            </a:endParaRPr>
          </a:p>
          <a:p>
            <a:pPr marL="68580" indent="0" fontAlgn="auto">
              <a:lnSpc>
                <a:spcPct val="90000"/>
              </a:lnSpc>
              <a:spcAft>
                <a:spcPts val="0"/>
              </a:spcAft>
              <a:buNone/>
              <a:tabLst>
                <a:tab pos="5718175" algn="l"/>
              </a:tabLst>
              <a:defRPr/>
            </a:pPr>
            <a:r>
              <a:rPr lang="en-US" dirty="0" smtClean="0">
                <a:latin typeface="Franklin Gothic Book" pitchFamily="34" charset="0"/>
              </a:rPr>
              <a:t> </a:t>
            </a:r>
          </a:p>
        </p:txBody>
      </p:sp>
      <p:pic>
        <p:nvPicPr>
          <p:cNvPr id="27652" name="Picture 4" descr="MC90007876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4267200"/>
            <a:ext cx="1468438"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81000" y="228600"/>
            <a:ext cx="8229600" cy="1143000"/>
          </a:xfrm>
        </p:spPr>
        <p:txBody>
          <a:bodyPr>
            <a:normAutofit fontScale="90000"/>
          </a:bodyPr>
          <a:lstStyle/>
          <a:p>
            <a:pPr fontAlgn="auto">
              <a:spcAft>
                <a:spcPts val="0"/>
              </a:spcAft>
              <a:defRPr/>
            </a:pPr>
            <a:r>
              <a:rPr lang="en-US" sz="4000" dirty="0" smtClean="0">
                <a:latin typeface="Franklin Gothic Book" pitchFamily="34" charset="0"/>
              </a:rPr>
              <a:t>Where can I find</a:t>
            </a:r>
            <a:br>
              <a:rPr lang="en-US" sz="4000" dirty="0" smtClean="0">
                <a:latin typeface="Franklin Gothic Book" pitchFamily="34" charset="0"/>
              </a:rPr>
            </a:br>
            <a:r>
              <a:rPr lang="en-US" sz="4000" dirty="0" smtClean="0">
                <a:latin typeface="Franklin Gothic Book" pitchFamily="34" charset="0"/>
              </a:rPr>
              <a:t>additional resources?</a:t>
            </a:r>
          </a:p>
        </p:txBody>
      </p:sp>
      <p:sp>
        <p:nvSpPr>
          <p:cNvPr id="28675" name="Rectangle 3"/>
          <p:cNvSpPr>
            <a:spLocks noGrp="1" noChangeArrowheads="1"/>
          </p:cNvSpPr>
          <p:nvPr>
            <p:ph idx="1"/>
          </p:nvPr>
        </p:nvSpPr>
        <p:spPr>
          <a:xfrm>
            <a:off x="685800" y="1600200"/>
            <a:ext cx="7772400" cy="3733800"/>
          </a:xfrm>
        </p:spPr>
        <p:txBody>
          <a:bodyPr/>
          <a:lstStyle/>
          <a:p>
            <a:r>
              <a:rPr lang="en-US" altLang="en-US" dirty="0" smtClean="0">
                <a:latin typeface="Franklin Gothic Book" pitchFamily="34" charset="0"/>
              </a:rPr>
              <a:t>Talk with your building principal.</a:t>
            </a:r>
          </a:p>
          <a:p>
            <a:pPr>
              <a:buFont typeface="Wingdings" pitchFamily="2" charset="2"/>
              <a:buNone/>
            </a:pPr>
            <a:endParaRPr lang="en-US" altLang="en-US" dirty="0" smtClean="0">
              <a:latin typeface="Franklin Gothic Book" pitchFamily="34" charset="0"/>
            </a:endParaRPr>
          </a:p>
          <a:p>
            <a:r>
              <a:rPr lang="en-US" altLang="en-US" dirty="0" smtClean="0">
                <a:latin typeface="Franklin Gothic Book" pitchFamily="34" charset="0"/>
              </a:rPr>
              <a:t>Information Resources for New York State Parents </a:t>
            </a:r>
            <a:endParaRPr lang="en-US" altLang="en-US" dirty="0">
              <a:latin typeface="Franklin Gothic Book" pitchFamily="34" charset="0"/>
            </a:endParaRPr>
          </a:p>
          <a:p>
            <a:pPr marL="69850" indent="0">
              <a:buNone/>
            </a:pPr>
            <a:r>
              <a:rPr lang="en-US" altLang="en-US" dirty="0" smtClean="0">
                <a:latin typeface="Franklin Gothic Book" pitchFamily="34" charset="0"/>
              </a:rPr>
              <a:t>     </a:t>
            </a:r>
            <a:r>
              <a:rPr lang="en-US" altLang="en-US" dirty="0" smtClean="0">
                <a:latin typeface="Franklin Gothic Book" pitchFamily="34" charset="0"/>
                <a:hlinkClick r:id="rId2"/>
              </a:rPr>
              <a:t>http://usny.nysed.gov/parents</a:t>
            </a:r>
            <a:endParaRPr lang="en-US" altLang="en-US" dirty="0">
              <a:latin typeface="Franklin Gothic Book" pitchFamily="34" charset="0"/>
            </a:endParaRPr>
          </a:p>
          <a:p>
            <a:pPr marL="69850" indent="0">
              <a:buNone/>
            </a:pPr>
            <a:endParaRPr lang="en-US" altLang="en-US" dirty="0" smtClean="0">
              <a:latin typeface="Franklin Gothic Book" pitchFamily="34" charset="0"/>
            </a:endParaRPr>
          </a:p>
          <a:p>
            <a:r>
              <a:rPr lang="en-US" altLang="en-US" dirty="0" smtClean="0">
                <a:latin typeface="Franklin Gothic Book" pitchFamily="34" charset="0"/>
              </a:rPr>
              <a:t>New York State Department of Education’s NCLB Website </a:t>
            </a:r>
            <a:r>
              <a:rPr lang="en-US" altLang="en-US" dirty="0" smtClean="0">
                <a:latin typeface="Franklin Gothic Book" pitchFamily="34" charset="0"/>
                <a:hlinkClick r:id="rId3"/>
              </a:rPr>
              <a:t>http://www.p12.nysed.gov/nclb/parents</a:t>
            </a:r>
            <a:r>
              <a:rPr lang="en-US" altLang="en-US" dirty="0" smtClean="0">
                <a:latin typeface="Franklin Gothic Book" pitchFamily="34" charset="0"/>
              </a:rPr>
              <a:t> </a:t>
            </a:r>
          </a:p>
          <a:p>
            <a:pPr>
              <a:buFont typeface="Wingdings" pitchFamily="2" charset="2"/>
              <a:buNone/>
            </a:pPr>
            <a:endParaRPr lang="en-US" altLang="en-US" dirty="0" smtClean="0">
              <a:latin typeface="Franklin Gothic Book" pitchFamily="34" charset="0"/>
            </a:endParaRPr>
          </a:p>
          <a:p>
            <a:r>
              <a:rPr lang="en-US" altLang="en-US" dirty="0" smtClean="0">
                <a:latin typeface="Franklin Gothic Book" pitchFamily="34" charset="0"/>
              </a:rPr>
              <a:t>U.S. Department of Education’s Parent Information Website </a:t>
            </a:r>
            <a:r>
              <a:rPr lang="en-US" altLang="en-US" dirty="0" smtClean="0">
                <a:latin typeface="Franklin Gothic Book" pitchFamily="34" charset="0"/>
                <a:hlinkClick r:id="rId4"/>
              </a:rPr>
              <a:t>http://www2.ed.gov/parents/landing.jhtml</a:t>
            </a:r>
            <a:r>
              <a:rPr lang="en-US" altLang="en-US" dirty="0" smtClean="0">
                <a:latin typeface="Franklin Gothic Book" pitchFamily="34" charset="0"/>
              </a:rPr>
              <a:t> </a:t>
            </a:r>
          </a:p>
        </p:txBody>
      </p:sp>
      <p:pic>
        <p:nvPicPr>
          <p:cNvPr id="28676" name="Picture 4" descr="MC90029906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0" y="304800"/>
            <a:ext cx="25876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04800" y="277813"/>
            <a:ext cx="8305800" cy="1143000"/>
          </a:xfrm>
        </p:spPr>
        <p:txBody>
          <a:bodyPr/>
          <a:lstStyle/>
          <a:p>
            <a:pPr algn="r" fontAlgn="auto">
              <a:spcAft>
                <a:spcPts val="0"/>
              </a:spcAft>
              <a:defRPr/>
            </a:pPr>
            <a:r>
              <a:rPr lang="en-US" dirty="0" smtClean="0">
                <a:latin typeface="Franklin Gothic Book" pitchFamily="34" charset="0"/>
              </a:rPr>
              <a:t>Why are we here today?</a:t>
            </a:r>
          </a:p>
        </p:txBody>
      </p:sp>
      <p:sp>
        <p:nvSpPr>
          <p:cNvPr id="14339" name="Rectangle 3"/>
          <p:cNvSpPr>
            <a:spLocks noGrp="1" noChangeArrowheads="1"/>
          </p:cNvSpPr>
          <p:nvPr>
            <p:ph idx="1"/>
          </p:nvPr>
        </p:nvSpPr>
        <p:spPr>
          <a:xfrm>
            <a:off x="304800" y="1600200"/>
            <a:ext cx="8534400" cy="4530725"/>
          </a:xfrm>
        </p:spPr>
        <p:txBody>
          <a:bodyPr/>
          <a:lstStyle/>
          <a:p>
            <a:pPr marL="0" indent="0" algn="ctr">
              <a:buFont typeface="Wingdings" pitchFamily="2" charset="2"/>
              <a:buNone/>
            </a:pPr>
            <a:endParaRPr lang="en-US" altLang="en-US" smtClean="0">
              <a:latin typeface="Franklin Gothic Book" pitchFamily="34" charset="0"/>
            </a:endParaRPr>
          </a:p>
          <a:p>
            <a:pPr marL="0" indent="0" algn="ctr">
              <a:buFont typeface="Wingdings" pitchFamily="2" charset="2"/>
              <a:buNone/>
            </a:pPr>
            <a:r>
              <a:rPr lang="en-US" altLang="en-US" smtClean="0">
                <a:latin typeface="Franklin Gothic Book" pitchFamily="34" charset="0"/>
              </a:rPr>
              <a:t>The Horseheads Central School District recognizes that parent involvement is vitally important to a child’s education.</a:t>
            </a:r>
          </a:p>
          <a:p>
            <a:pPr marL="0" indent="0" algn="ctr">
              <a:buFont typeface="Wingdings" pitchFamily="2" charset="2"/>
              <a:buNone/>
            </a:pPr>
            <a:endParaRPr lang="en-US" altLang="en-US" smtClean="0">
              <a:latin typeface="Franklin Gothic Book" pitchFamily="34" charset="0"/>
            </a:endParaRPr>
          </a:p>
          <a:p>
            <a:pPr marL="0" indent="0" algn="ctr">
              <a:buFont typeface="Wingdings" pitchFamily="2" charset="2"/>
              <a:buNone/>
            </a:pPr>
            <a:r>
              <a:rPr lang="en-US" altLang="en-US" smtClean="0">
                <a:latin typeface="Franklin Gothic Book" pitchFamily="34" charset="0"/>
              </a:rPr>
              <a:t>“The evidence is consistent, positive, and convincing . . . When schools, families, and community groups work together to support learning, children tend to do better in school, stay in school, and like school more.” </a:t>
            </a:r>
            <a:r>
              <a:rPr lang="en-US" altLang="en-US" baseline="30000" smtClean="0">
                <a:latin typeface="Franklin Gothic Book" pitchFamily="34" charset="0"/>
              </a:rPr>
              <a:t>1</a:t>
            </a:r>
          </a:p>
        </p:txBody>
      </p:sp>
      <p:sp>
        <p:nvSpPr>
          <p:cNvPr id="14340" name="Text Box 4"/>
          <p:cNvSpPr txBox="1">
            <a:spLocks noChangeArrowheads="1"/>
          </p:cNvSpPr>
          <p:nvPr/>
        </p:nvSpPr>
        <p:spPr bwMode="auto">
          <a:xfrm>
            <a:off x="190500" y="5722938"/>
            <a:ext cx="43053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baseline="30000">
                <a:latin typeface="Franklin Gothic Book" pitchFamily="34" charset="0"/>
              </a:rPr>
              <a:t>1 </a:t>
            </a:r>
            <a:r>
              <a:rPr lang="en-US" altLang="en-US" sz="1600">
                <a:latin typeface="Franklin Gothic Book" pitchFamily="34" charset="0"/>
              </a:rPr>
              <a:t>Henderson, Anne T. and Mapp, Karen L., A New Wave of Evidence: The Impact of School, Family and Community Connections to Student Achievement, 2002. p.7.</a:t>
            </a:r>
          </a:p>
        </p:txBody>
      </p:sp>
      <p:pic>
        <p:nvPicPr>
          <p:cNvPr id="14341" name="Picture 8" descr="MC90043616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4448175"/>
            <a:ext cx="2070100"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9" descr="MC90002443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04800"/>
            <a:ext cx="1981200"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fontAlgn="auto">
              <a:spcAft>
                <a:spcPts val="0"/>
              </a:spcAft>
              <a:defRPr/>
            </a:pPr>
            <a:r>
              <a:rPr lang="en-US" dirty="0" smtClean="0">
                <a:latin typeface="Franklin Gothic Book" pitchFamily="34" charset="0"/>
              </a:rPr>
              <a:t>What is No Child Left Behind?</a:t>
            </a:r>
          </a:p>
        </p:txBody>
      </p:sp>
      <p:sp>
        <p:nvSpPr>
          <p:cNvPr id="83971" name="Rectangle 3"/>
          <p:cNvSpPr>
            <a:spLocks noGrp="1" noChangeArrowheads="1"/>
          </p:cNvSpPr>
          <p:nvPr>
            <p:ph idx="1"/>
          </p:nvPr>
        </p:nvSpPr>
        <p:spPr>
          <a:xfrm>
            <a:off x="685800" y="1600200"/>
            <a:ext cx="7772400" cy="3733800"/>
          </a:xfrm>
        </p:spPr>
        <p:txBody>
          <a:bodyPr rtlCol="0">
            <a:normAutofit fontScale="92500" lnSpcReduction="20000"/>
          </a:bodyPr>
          <a:lstStyle/>
          <a:p>
            <a:pPr indent="-274320" fontAlgn="auto">
              <a:spcAft>
                <a:spcPts val="0"/>
              </a:spcAft>
              <a:defRPr/>
            </a:pPr>
            <a:r>
              <a:rPr lang="en-US" sz="2200" dirty="0" smtClean="0">
                <a:latin typeface="Franklin Gothic Book" pitchFamily="34" charset="0"/>
              </a:rPr>
              <a:t>No Child Left Behind (NCLB) is the most recent reauthorization of the Elementary and Secondary Education Act (ESEA), a federal law to improve education for all children that:</a:t>
            </a:r>
          </a:p>
          <a:p>
            <a:pPr lvl="1" indent="-274320" fontAlgn="auto">
              <a:spcAft>
                <a:spcPts val="0"/>
              </a:spcAft>
              <a:defRPr/>
            </a:pPr>
            <a:r>
              <a:rPr lang="en-US" sz="2200" dirty="0" smtClean="0">
                <a:latin typeface="Franklin Gothic Book" pitchFamily="34" charset="0"/>
              </a:rPr>
              <a:t>holds schools responsible for results</a:t>
            </a:r>
          </a:p>
          <a:p>
            <a:pPr lvl="1" indent="-274320" fontAlgn="auto">
              <a:spcAft>
                <a:spcPts val="0"/>
              </a:spcAft>
              <a:defRPr/>
            </a:pPr>
            <a:r>
              <a:rPr lang="en-US" sz="2200" dirty="0" smtClean="0">
                <a:latin typeface="Franklin Gothic Book" pitchFamily="34" charset="0"/>
              </a:rPr>
              <a:t>gives parents greater choices</a:t>
            </a:r>
          </a:p>
          <a:p>
            <a:pPr lvl="1" indent="-274320" fontAlgn="auto">
              <a:spcAft>
                <a:spcPts val="0"/>
              </a:spcAft>
              <a:defRPr/>
            </a:pPr>
            <a:r>
              <a:rPr lang="en-US" sz="2200" dirty="0" smtClean="0">
                <a:latin typeface="Franklin Gothic Book" pitchFamily="34" charset="0"/>
              </a:rPr>
              <a:t>promotes teaching methods that work.</a:t>
            </a:r>
          </a:p>
          <a:p>
            <a:pPr indent="-274320" fontAlgn="auto">
              <a:spcAft>
                <a:spcPts val="0"/>
              </a:spcAft>
              <a:defRPr/>
            </a:pPr>
            <a:endParaRPr lang="en-US" sz="2200" dirty="0" smtClean="0">
              <a:latin typeface="Franklin Gothic Book" pitchFamily="34" charset="0"/>
            </a:endParaRPr>
          </a:p>
          <a:p>
            <a:pPr indent="-274320" fontAlgn="auto">
              <a:spcAft>
                <a:spcPts val="0"/>
              </a:spcAft>
              <a:defRPr/>
            </a:pPr>
            <a:r>
              <a:rPr lang="en-US" sz="2200" dirty="0" smtClean="0">
                <a:latin typeface="Franklin Gothic Book" pitchFamily="34" charset="0"/>
              </a:rPr>
              <a:t>NCLB requires that school districts and each Title I School hold an annual Title I Parent Meeting for the purpose of:</a:t>
            </a:r>
          </a:p>
          <a:p>
            <a:pPr lvl="1" indent="-274320" fontAlgn="auto">
              <a:spcAft>
                <a:spcPts val="0"/>
              </a:spcAft>
              <a:defRPr/>
            </a:pPr>
            <a:r>
              <a:rPr lang="en-US" sz="2200" dirty="0" smtClean="0">
                <a:latin typeface="Franklin Gothic Book" pitchFamily="34" charset="0"/>
              </a:rPr>
              <a:t>Informing you of your school’s participation in Title I</a:t>
            </a:r>
          </a:p>
          <a:p>
            <a:pPr lvl="1" indent="-274320" fontAlgn="auto">
              <a:spcAft>
                <a:spcPts val="0"/>
              </a:spcAft>
              <a:defRPr/>
            </a:pPr>
            <a:r>
              <a:rPr lang="en-US" sz="2200" dirty="0" smtClean="0">
                <a:latin typeface="Franklin Gothic Book" pitchFamily="34" charset="0"/>
              </a:rPr>
              <a:t>Explaining the requirements of Title I</a:t>
            </a:r>
          </a:p>
          <a:p>
            <a:pPr lvl="1" indent="-274320" fontAlgn="auto">
              <a:spcAft>
                <a:spcPts val="0"/>
              </a:spcAft>
              <a:defRPr/>
            </a:pPr>
            <a:r>
              <a:rPr lang="en-US" sz="2200" dirty="0" smtClean="0">
                <a:latin typeface="Franklin Gothic Book" pitchFamily="34" charset="0"/>
              </a:rPr>
              <a:t>Explaining your rights, as parents, to be involved</a:t>
            </a:r>
          </a:p>
          <a:p>
            <a:pPr indent="-274320" fontAlgn="auto">
              <a:spcAft>
                <a:spcPts val="0"/>
              </a:spcAft>
              <a:defRPr/>
            </a:pPr>
            <a:endParaRPr lang="en-US"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153400" cy="1143000"/>
          </a:xfrm>
        </p:spPr>
        <p:txBody>
          <a:bodyPr>
            <a:noAutofit/>
          </a:bodyPr>
          <a:lstStyle/>
          <a:p>
            <a:pPr fontAlgn="auto">
              <a:spcAft>
                <a:spcPts val="0"/>
              </a:spcAft>
              <a:defRPr/>
            </a:pPr>
            <a:r>
              <a:rPr lang="en-US" dirty="0" smtClean="0">
                <a:latin typeface="Franklin Gothic Book" pitchFamily="34" charset="0"/>
              </a:rPr>
              <a:t>What are the key provisions of</a:t>
            </a:r>
            <a:br>
              <a:rPr lang="en-US" dirty="0" smtClean="0">
                <a:latin typeface="Franklin Gothic Book" pitchFamily="34" charset="0"/>
              </a:rPr>
            </a:br>
            <a:r>
              <a:rPr lang="en-US" dirty="0" smtClean="0">
                <a:latin typeface="Franklin Gothic Book" pitchFamily="34" charset="0"/>
              </a:rPr>
              <a:t>New York’s Waiver?</a:t>
            </a:r>
            <a:endParaRPr lang="en-US" dirty="0">
              <a:latin typeface="Franklin Gothic Book" pitchFamily="34" charset="0"/>
            </a:endParaRPr>
          </a:p>
        </p:txBody>
      </p:sp>
      <p:sp>
        <p:nvSpPr>
          <p:cNvPr id="3" name="Content Placeholder 2"/>
          <p:cNvSpPr>
            <a:spLocks noGrp="1"/>
          </p:cNvSpPr>
          <p:nvPr>
            <p:ph idx="1"/>
          </p:nvPr>
        </p:nvSpPr>
        <p:spPr>
          <a:xfrm>
            <a:off x="685800" y="1600200"/>
            <a:ext cx="7772400" cy="4114800"/>
          </a:xfrm>
        </p:spPr>
        <p:txBody>
          <a:bodyPr rtlCol="0">
            <a:normAutofit fontScale="85000" lnSpcReduction="10000"/>
          </a:bodyPr>
          <a:lstStyle/>
          <a:p>
            <a:pPr indent="-274320" fontAlgn="auto">
              <a:spcAft>
                <a:spcPts val="0"/>
              </a:spcAft>
              <a:defRPr/>
            </a:pPr>
            <a:r>
              <a:rPr lang="en-US" sz="2400" dirty="0">
                <a:latin typeface="Franklin Gothic Book" pitchFamily="34" charset="0"/>
              </a:rPr>
              <a:t>New York State’s waiver request was approved on May 29, 2012.</a:t>
            </a:r>
          </a:p>
          <a:p>
            <a:pPr indent="-274320" fontAlgn="auto">
              <a:spcAft>
                <a:spcPts val="0"/>
              </a:spcAft>
              <a:defRPr/>
            </a:pPr>
            <a:r>
              <a:rPr lang="en-US" sz="2400" dirty="0" smtClean="0">
                <a:latin typeface="Franklin Gothic Book" pitchFamily="34" charset="0"/>
              </a:rPr>
              <a:t>Elimination of prior accountability designations.</a:t>
            </a:r>
          </a:p>
          <a:p>
            <a:pPr indent="-274320" fontAlgn="auto">
              <a:spcAft>
                <a:spcPts val="0"/>
              </a:spcAft>
              <a:defRPr/>
            </a:pPr>
            <a:r>
              <a:rPr lang="en-US" sz="2400" dirty="0" smtClean="0">
                <a:latin typeface="Franklin Gothic Book" pitchFamily="34" charset="0"/>
              </a:rPr>
              <a:t>NYSED will identify Priority Schools and Focus Districts based on 2010-2011 school year data:</a:t>
            </a:r>
          </a:p>
          <a:p>
            <a:pPr lvl="1" indent="-274320" fontAlgn="auto">
              <a:spcAft>
                <a:spcPts val="0"/>
              </a:spcAft>
              <a:defRPr/>
            </a:pPr>
            <a:r>
              <a:rPr lang="en-US" sz="1900" u="sng" dirty="0" smtClean="0">
                <a:latin typeface="Franklin Gothic Book" pitchFamily="34" charset="0"/>
              </a:rPr>
              <a:t>Priority Schools </a:t>
            </a:r>
            <a:r>
              <a:rPr lang="en-US" sz="1900" dirty="0" smtClean="0">
                <a:latin typeface="Franklin Gothic Book" pitchFamily="34" charset="0"/>
              </a:rPr>
              <a:t>– lowest-achieving schools in New York State</a:t>
            </a:r>
          </a:p>
          <a:p>
            <a:pPr lvl="1" indent="-274320" fontAlgn="auto">
              <a:spcAft>
                <a:spcPts val="0"/>
              </a:spcAft>
              <a:defRPr/>
            </a:pPr>
            <a:r>
              <a:rPr lang="en-US" sz="1900" u="sng" dirty="0" smtClean="0">
                <a:latin typeface="Franklin Gothic Book" pitchFamily="34" charset="0"/>
              </a:rPr>
              <a:t>Focus Districts </a:t>
            </a:r>
            <a:r>
              <a:rPr lang="en-US" sz="1900" dirty="0" smtClean="0">
                <a:latin typeface="Franklin Gothic Book" pitchFamily="34" charset="0"/>
              </a:rPr>
              <a:t>– a district with the lowest achieving subgroups in ELA and Math combined or for graduation rate and not showing improvement.</a:t>
            </a:r>
          </a:p>
          <a:p>
            <a:pPr lvl="1" indent="-274320" fontAlgn="auto">
              <a:spcAft>
                <a:spcPts val="0"/>
              </a:spcAft>
              <a:defRPr/>
            </a:pPr>
            <a:r>
              <a:rPr lang="en-US" sz="1900" u="sng" dirty="0" smtClean="0">
                <a:latin typeface="Franklin Gothic Book" pitchFamily="34" charset="0"/>
              </a:rPr>
              <a:t>Focus Schools </a:t>
            </a:r>
            <a:r>
              <a:rPr lang="en-US" sz="1900" dirty="0" smtClean="0">
                <a:latin typeface="Franklin Gothic Book" pitchFamily="34" charset="0"/>
              </a:rPr>
              <a:t>– schools identified by each focus district based on student achievement data provided by NYSED.</a:t>
            </a:r>
          </a:p>
          <a:p>
            <a:pPr indent="-274320" fontAlgn="auto">
              <a:spcAft>
                <a:spcPts val="0"/>
              </a:spcAft>
              <a:defRPr/>
            </a:pPr>
            <a:r>
              <a:rPr lang="en-US" sz="2400" dirty="0" smtClean="0">
                <a:latin typeface="Franklin Gothic Book" pitchFamily="34" charset="0"/>
              </a:rPr>
              <a:t>Schools that are not identified as Priority or Focus, but which have large gaps in performance or have failed for three consecutive years to make Adequate Yearly Progress will be named </a:t>
            </a:r>
            <a:r>
              <a:rPr lang="en-US" sz="2400" u="sng" dirty="0" smtClean="0">
                <a:latin typeface="Franklin Gothic Book" pitchFamily="34" charset="0"/>
              </a:rPr>
              <a:t>Local Assistance Plan Schools</a:t>
            </a:r>
            <a:r>
              <a:rPr lang="en-US" sz="2400" dirty="0" smtClean="0">
                <a:latin typeface="Franklin Gothic Book" pitchFamily="34" charset="0"/>
              </a:rPr>
              <a:t>.</a:t>
            </a:r>
            <a:endParaRPr lang="en-US" sz="2400" u="sng" dirty="0">
              <a:latin typeface="Franklin Gothic Book" pitchFamily="34" charset="0"/>
            </a:endParaRPr>
          </a:p>
          <a:p>
            <a:pPr indent="-274320" fontAlgn="auto">
              <a:spcAft>
                <a:spcPts val="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382000" cy="4648200"/>
          </a:xfrm>
        </p:spPr>
        <p:txBody>
          <a:bodyPr>
            <a:normAutofit fontScale="90000"/>
          </a:bodyPr>
          <a:lstStyle/>
          <a:p>
            <a:pPr algn="ctr" fontAlgn="auto">
              <a:spcAft>
                <a:spcPts val="0"/>
              </a:spcAft>
              <a:defRPr/>
            </a:pPr>
            <a:r>
              <a:rPr lang="en-US" sz="2400" cap="none" dirty="0" smtClean="0">
                <a:latin typeface="Franklin Gothic Book" pitchFamily="34" charset="0"/>
              </a:rPr>
              <a:t/>
            </a:r>
            <a:br>
              <a:rPr lang="en-US" sz="2400" cap="none" dirty="0" smtClean="0">
                <a:latin typeface="Franklin Gothic Book" pitchFamily="34" charset="0"/>
              </a:rPr>
            </a:br>
            <a:r>
              <a:rPr lang="en-US" sz="2400" cap="none" dirty="0">
                <a:latin typeface="Franklin Gothic Book" pitchFamily="34" charset="0"/>
              </a:rPr>
              <a:t/>
            </a:r>
            <a:br>
              <a:rPr lang="en-US" sz="2400" cap="none" dirty="0">
                <a:latin typeface="Franklin Gothic Book" pitchFamily="34" charset="0"/>
              </a:rPr>
            </a:br>
            <a:r>
              <a:rPr lang="en-US" sz="2400" cap="none" dirty="0" smtClean="0">
                <a:latin typeface="Franklin Gothic Book" pitchFamily="34" charset="0"/>
              </a:rPr>
              <a:t/>
            </a:r>
            <a:br>
              <a:rPr lang="en-US" sz="2400" cap="none" dirty="0" smtClean="0">
                <a:latin typeface="Franklin Gothic Book" pitchFamily="34" charset="0"/>
              </a:rPr>
            </a:br>
            <a:r>
              <a:rPr lang="en-US" sz="2400" cap="none" dirty="0">
                <a:latin typeface="Franklin Gothic Book" pitchFamily="34" charset="0"/>
              </a:rPr>
              <a:t/>
            </a:r>
            <a:br>
              <a:rPr lang="en-US" sz="2400" cap="none" dirty="0">
                <a:latin typeface="Franklin Gothic Book" pitchFamily="34" charset="0"/>
              </a:rPr>
            </a:br>
            <a:r>
              <a:rPr lang="en-US" sz="2400" cap="none" dirty="0" smtClean="0">
                <a:latin typeface="Franklin Gothic Book" pitchFamily="34" charset="0"/>
              </a:rPr>
              <a:t/>
            </a:r>
            <a:br>
              <a:rPr lang="en-US" sz="2400" cap="none" dirty="0" smtClean="0">
                <a:latin typeface="Franklin Gothic Book" pitchFamily="34" charset="0"/>
              </a:rPr>
            </a:br>
            <a:r>
              <a:rPr lang="en-US" sz="2400" cap="none" dirty="0">
                <a:latin typeface="Franklin Gothic Book" pitchFamily="34" charset="0"/>
              </a:rPr>
              <a:t/>
            </a:r>
            <a:br>
              <a:rPr lang="en-US" sz="2400" cap="none" dirty="0">
                <a:latin typeface="Franklin Gothic Book" pitchFamily="34" charset="0"/>
              </a:rPr>
            </a:br>
            <a:r>
              <a:rPr lang="en-US" sz="2400" cap="none" dirty="0" smtClean="0">
                <a:latin typeface="Franklin Gothic Book" pitchFamily="34" charset="0"/>
              </a:rPr>
              <a:t/>
            </a:r>
            <a:br>
              <a:rPr lang="en-US" sz="2400" cap="none" dirty="0" smtClean="0">
                <a:latin typeface="Franklin Gothic Book" pitchFamily="34" charset="0"/>
              </a:rPr>
            </a:br>
            <a:r>
              <a:rPr lang="en-US" sz="2400" cap="none" dirty="0">
                <a:latin typeface="Franklin Gothic Book" pitchFamily="34" charset="0"/>
              </a:rPr>
              <a:t/>
            </a:r>
            <a:br>
              <a:rPr lang="en-US" sz="2400" cap="none" dirty="0">
                <a:latin typeface="Franklin Gothic Book" pitchFamily="34" charset="0"/>
              </a:rPr>
            </a:br>
            <a:r>
              <a:rPr lang="en-US" cap="none" dirty="0" smtClean="0">
                <a:latin typeface="Franklin Gothic Book" pitchFamily="34" charset="0"/>
              </a:rPr>
              <a:t>The Horseheads </a:t>
            </a:r>
            <a:r>
              <a:rPr lang="en-US" cap="none" dirty="0">
                <a:latin typeface="Franklin Gothic Book" pitchFamily="34" charset="0"/>
              </a:rPr>
              <a:t>C</a:t>
            </a:r>
            <a:r>
              <a:rPr lang="en-US" cap="none" dirty="0" smtClean="0">
                <a:latin typeface="Franklin Gothic Book" pitchFamily="34" charset="0"/>
              </a:rPr>
              <a:t>entral School </a:t>
            </a:r>
            <a:r>
              <a:rPr lang="en-US" cap="none" dirty="0">
                <a:latin typeface="Franklin Gothic Book" pitchFamily="34" charset="0"/>
              </a:rPr>
              <a:t>D</a:t>
            </a:r>
            <a:r>
              <a:rPr lang="en-US" cap="none" dirty="0" smtClean="0">
                <a:latin typeface="Franklin Gothic Book" pitchFamily="34" charset="0"/>
              </a:rPr>
              <a:t>istrict has been identified as a district in </a:t>
            </a:r>
            <a:r>
              <a:rPr lang="en-US" u="sng" cap="none" dirty="0" smtClean="0">
                <a:latin typeface="Franklin Gothic Book" pitchFamily="34" charset="0"/>
              </a:rPr>
              <a:t>GOOD STANDING</a:t>
            </a:r>
            <a:r>
              <a:rPr lang="en-US" cap="none" dirty="0" smtClean="0">
                <a:latin typeface="Franklin Gothic Book" pitchFamily="34" charset="0"/>
              </a:rPr>
              <a:t>.</a:t>
            </a:r>
            <a:r>
              <a:rPr lang="en-US" sz="2400" u="sng" cap="none" dirty="0" smtClean="0">
                <a:latin typeface="Franklin Gothic Book" pitchFamily="34" charset="0"/>
              </a:rPr>
              <a:t/>
            </a:r>
            <a:br>
              <a:rPr lang="en-US" sz="2400" u="sng" cap="none" dirty="0" smtClean="0">
                <a:latin typeface="Franklin Gothic Book" pitchFamily="34" charset="0"/>
              </a:rPr>
            </a:br>
            <a:r>
              <a:rPr lang="en-US" sz="2400" u="sng" cap="none" dirty="0" smtClean="0">
                <a:latin typeface="Franklin Gothic Book" pitchFamily="34" charset="0"/>
              </a:rPr>
              <a:t/>
            </a:r>
            <a:br>
              <a:rPr lang="en-US" sz="2400" u="sng" cap="none" dirty="0" smtClean="0">
                <a:latin typeface="Franklin Gothic Book" pitchFamily="34" charset="0"/>
              </a:rPr>
            </a:br>
            <a:r>
              <a:rPr lang="en-US" sz="2000" cap="none" dirty="0" smtClean="0">
                <a:latin typeface="Franklin Gothic Book" pitchFamily="34" charset="0"/>
              </a:rPr>
              <a:t>Center Street School is identified as a school in </a:t>
            </a:r>
            <a:r>
              <a:rPr lang="en-US" sz="2000" u="sng" cap="none" dirty="0" smtClean="0">
                <a:latin typeface="Franklin Gothic Book" pitchFamily="34" charset="0"/>
              </a:rPr>
              <a:t>GOOD STANDING</a:t>
            </a:r>
            <a:r>
              <a:rPr lang="en-US" sz="2000" cap="none" dirty="0" smtClean="0">
                <a:latin typeface="Franklin Gothic Book" pitchFamily="34" charset="0"/>
              </a:rPr>
              <a:t>.</a:t>
            </a:r>
            <a:br>
              <a:rPr lang="en-US" sz="2000" cap="none" dirty="0" smtClean="0">
                <a:latin typeface="Franklin Gothic Book" pitchFamily="34" charset="0"/>
              </a:rPr>
            </a:br>
            <a:r>
              <a:rPr lang="en-US" sz="2000" cap="none" dirty="0" smtClean="0">
                <a:latin typeface="Franklin Gothic Book" pitchFamily="34" charset="0"/>
              </a:rPr>
              <a:t>Gardner Road School is identified as a school in </a:t>
            </a:r>
            <a:r>
              <a:rPr lang="en-US" sz="2000" u="sng" cap="none" dirty="0" smtClean="0">
                <a:latin typeface="Franklin Gothic Book" pitchFamily="34" charset="0"/>
              </a:rPr>
              <a:t>GOOD STANDING</a:t>
            </a:r>
            <a:r>
              <a:rPr lang="en-US" sz="2000" cap="none" dirty="0" smtClean="0">
                <a:latin typeface="Franklin Gothic Book" pitchFamily="34" charset="0"/>
              </a:rPr>
              <a:t>.</a:t>
            </a:r>
            <a:br>
              <a:rPr lang="en-US" sz="2000" cap="none" dirty="0" smtClean="0">
                <a:latin typeface="Franklin Gothic Book" pitchFamily="34" charset="0"/>
              </a:rPr>
            </a:br>
            <a:r>
              <a:rPr lang="en-US" sz="2000" cap="none" dirty="0" smtClean="0">
                <a:latin typeface="Franklin Gothic Book" pitchFamily="34" charset="0"/>
              </a:rPr>
              <a:t>Ridge Road School is identified as a school in </a:t>
            </a:r>
            <a:r>
              <a:rPr lang="en-US" sz="2000" u="sng" cap="none" dirty="0" smtClean="0">
                <a:latin typeface="Franklin Gothic Book" pitchFamily="34" charset="0"/>
              </a:rPr>
              <a:t>GOOD STANDING</a:t>
            </a:r>
            <a:r>
              <a:rPr lang="en-US" sz="2000" cap="none" dirty="0" smtClean="0">
                <a:latin typeface="Franklin Gothic Book" pitchFamily="34" charset="0"/>
              </a:rPr>
              <a:t>.</a:t>
            </a:r>
            <a:r>
              <a:rPr lang="en-US" sz="2000" u="sng" cap="none" dirty="0" smtClean="0">
                <a:latin typeface="Franklin Gothic Book" pitchFamily="34" charset="0"/>
              </a:rPr>
              <a:t/>
            </a:r>
            <a:br>
              <a:rPr lang="en-US" sz="2000" u="sng" cap="none" dirty="0" smtClean="0">
                <a:latin typeface="Franklin Gothic Book" pitchFamily="34" charset="0"/>
              </a:rPr>
            </a:br>
            <a:r>
              <a:rPr lang="en-US" sz="2000" cap="none" dirty="0" smtClean="0">
                <a:latin typeface="Franklin Gothic Book" pitchFamily="34" charset="0"/>
              </a:rPr>
              <a:t>Big Flats School is identified as a school in </a:t>
            </a:r>
            <a:r>
              <a:rPr lang="en-US" sz="2000" u="sng" cap="none" dirty="0" smtClean="0">
                <a:latin typeface="Franklin Gothic Book" pitchFamily="34" charset="0"/>
              </a:rPr>
              <a:t>GOOD STANDING</a:t>
            </a:r>
            <a:r>
              <a:rPr lang="en-US" sz="2000" cap="none" dirty="0" smtClean="0">
                <a:latin typeface="Franklin Gothic Book" pitchFamily="34" charset="0"/>
              </a:rPr>
              <a:t>.</a:t>
            </a:r>
            <a:br>
              <a:rPr lang="en-US" sz="2000" cap="none" dirty="0" smtClean="0">
                <a:latin typeface="Franklin Gothic Book" pitchFamily="34" charset="0"/>
              </a:rPr>
            </a:br>
            <a:r>
              <a:rPr lang="en-US" sz="2000" cap="none" dirty="0" smtClean="0">
                <a:latin typeface="Franklin Gothic Book" pitchFamily="34" charset="0"/>
              </a:rPr>
              <a:t>Horseheads Intermediate School is identified as a </a:t>
            </a:r>
            <a:r>
              <a:rPr lang="en-US" sz="2000" u="sng" cap="none" dirty="0" smtClean="0">
                <a:latin typeface="Franklin Gothic Book" pitchFamily="34" charset="0"/>
              </a:rPr>
              <a:t>LOCAL ASSISTANCE PLAN</a:t>
            </a:r>
            <a:r>
              <a:rPr lang="en-US" sz="2000" cap="none" dirty="0" smtClean="0">
                <a:latin typeface="Franklin Gothic Book" pitchFamily="34" charset="0"/>
              </a:rPr>
              <a:t> school.</a:t>
            </a:r>
            <a:br>
              <a:rPr lang="en-US" sz="2000" cap="none" dirty="0" smtClean="0">
                <a:latin typeface="Franklin Gothic Book" pitchFamily="34" charset="0"/>
              </a:rPr>
            </a:br>
            <a:r>
              <a:rPr lang="en-US" sz="2000" cap="none" dirty="0" smtClean="0">
                <a:latin typeface="Franklin Gothic Book" pitchFamily="34" charset="0"/>
              </a:rPr>
              <a:t>Horseheads Middle School is identified as a school in </a:t>
            </a:r>
            <a:r>
              <a:rPr lang="en-US" sz="2000" u="sng" cap="none" dirty="0" smtClean="0">
                <a:latin typeface="Franklin Gothic Book" pitchFamily="34" charset="0"/>
              </a:rPr>
              <a:t>GOOD STANDING</a:t>
            </a:r>
            <a:r>
              <a:rPr lang="en-US" sz="2000" cap="none" dirty="0" smtClean="0">
                <a:latin typeface="Franklin Gothic Book" pitchFamily="34" charset="0"/>
              </a:rPr>
              <a:t>.</a:t>
            </a:r>
            <a:br>
              <a:rPr lang="en-US" sz="2000" cap="none" dirty="0" smtClean="0">
                <a:latin typeface="Franklin Gothic Book" pitchFamily="34" charset="0"/>
              </a:rPr>
            </a:br>
            <a:r>
              <a:rPr lang="en-US" sz="2000" cap="none" dirty="0" smtClean="0">
                <a:latin typeface="Franklin Gothic Book" pitchFamily="34" charset="0"/>
              </a:rPr>
              <a:t>Horseheads High School is identified as a school in </a:t>
            </a:r>
            <a:r>
              <a:rPr lang="en-US" sz="2000" u="sng" cap="none" dirty="0" smtClean="0">
                <a:latin typeface="Franklin Gothic Book" pitchFamily="34" charset="0"/>
              </a:rPr>
              <a:t>GOOD STANDING</a:t>
            </a:r>
            <a:r>
              <a:rPr lang="en-US" sz="2000" cap="none" dirty="0" smtClean="0">
                <a:latin typeface="Franklin Gothic Book" pitchFamily="34" charset="0"/>
              </a:rPr>
              <a:t>.</a:t>
            </a:r>
            <a:br>
              <a:rPr lang="en-US" sz="2000" cap="none" dirty="0" smtClean="0">
                <a:latin typeface="Franklin Gothic Book" pitchFamily="34" charset="0"/>
              </a:rPr>
            </a:br>
            <a:r>
              <a:rPr lang="en-US" sz="2000" u="sng" cap="none" dirty="0" smtClean="0">
                <a:latin typeface="Franklin Gothic Book" pitchFamily="34" charset="0"/>
              </a:rPr>
              <a:t/>
            </a:r>
            <a:br>
              <a:rPr lang="en-US" sz="2000" u="sng" cap="none" dirty="0" smtClean="0">
                <a:latin typeface="Franklin Gothic Book" pitchFamily="34" charset="0"/>
              </a:rPr>
            </a:br>
            <a:r>
              <a:rPr lang="en-US" sz="2000" u="sng" cap="none" dirty="0">
                <a:latin typeface="Franklin Gothic Book" pitchFamily="34" charset="0"/>
              </a:rPr>
              <a:t/>
            </a:r>
            <a:br>
              <a:rPr lang="en-US" sz="2000" u="sng" cap="none" dirty="0">
                <a:latin typeface="Franklin Gothic Book" pitchFamily="34" charset="0"/>
              </a:rPr>
            </a:br>
            <a:endParaRPr lang="en-US" sz="2000" cap="none" dirty="0">
              <a:latin typeface="Franklin Gothic Boo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04800" y="274638"/>
            <a:ext cx="8153400" cy="1143000"/>
          </a:xfrm>
        </p:spPr>
        <p:txBody>
          <a:bodyPr/>
          <a:lstStyle/>
          <a:p>
            <a:pPr fontAlgn="auto">
              <a:spcAft>
                <a:spcPts val="0"/>
              </a:spcAft>
              <a:defRPr/>
            </a:pPr>
            <a:r>
              <a:rPr lang="en-US" dirty="0" smtClean="0">
                <a:latin typeface="Franklin Gothic Book" pitchFamily="34" charset="0"/>
              </a:rPr>
              <a:t>    What is a Title I School?</a:t>
            </a:r>
          </a:p>
        </p:txBody>
      </p:sp>
      <p:sp>
        <p:nvSpPr>
          <p:cNvPr id="19459" name="Rectangle 3"/>
          <p:cNvSpPr>
            <a:spLocks noGrp="1" noChangeArrowheads="1"/>
          </p:cNvSpPr>
          <p:nvPr>
            <p:ph idx="1"/>
          </p:nvPr>
        </p:nvSpPr>
        <p:spPr>
          <a:xfrm>
            <a:off x="457200" y="1905000"/>
            <a:ext cx="8229600" cy="4225925"/>
          </a:xfrm>
        </p:spPr>
        <p:txBody>
          <a:bodyPr/>
          <a:lstStyle/>
          <a:p>
            <a:pPr>
              <a:lnSpc>
                <a:spcPct val="90000"/>
              </a:lnSpc>
            </a:pPr>
            <a:r>
              <a:rPr lang="en-US" altLang="en-US" dirty="0" smtClean="0">
                <a:latin typeface="Franklin Gothic Book" pitchFamily="34" charset="0"/>
              </a:rPr>
              <a:t>Title I schools receive federal funding to </a:t>
            </a:r>
            <a:r>
              <a:rPr lang="en-US" altLang="en-US" u="sng" dirty="0" smtClean="0">
                <a:latin typeface="Franklin Gothic Book" pitchFamily="34" charset="0"/>
              </a:rPr>
              <a:t>supplement</a:t>
            </a:r>
            <a:r>
              <a:rPr lang="en-US" altLang="en-US" dirty="0" smtClean="0">
                <a:latin typeface="Franklin Gothic Book" pitchFamily="34" charset="0"/>
              </a:rPr>
              <a:t> the school’s existing programs. These dollars are used to:</a:t>
            </a:r>
          </a:p>
          <a:p>
            <a:pPr>
              <a:lnSpc>
                <a:spcPct val="90000"/>
              </a:lnSpc>
            </a:pPr>
            <a:endParaRPr lang="en-US" altLang="en-US" dirty="0" smtClean="0">
              <a:latin typeface="Franklin Gothic Book" pitchFamily="34" charset="0"/>
            </a:endParaRPr>
          </a:p>
          <a:p>
            <a:pPr lvl="1">
              <a:lnSpc>
                <a:spcPct val="90000"/>
              </a:lnSpc>
            </a:pPr>
            <a:r>
              <a:rPr lang="en-US" altLang="en-US" sz="2000" dirty="0" smtClean="0">
                <a:latin typeface="Franklin Gothic Book" pitchFamily="34" charset="0"/>
              </a:rPr>
              <a:t>Provide timely assistance to students experiencing academic difficulties to help these student’s meet the State’s challenging content standards.</a:t>
            </a:r>
          </a:p>
          <a:p>
            <a:pPr lvl="1">
              <a:lnSpc>
                <a:spcPct val="90000"/>
              </a:lnSpc>
            </a:pPr>
            <a:r>
              <a:rPr lang="en-US" altLang="en-US" sz="2000" dirty="0" smtClean="0">
                <a:latin typeface="Franklin Gothic Book" pitchFamily="34" charset="0"/>
              </a:rPr>
              <a:t>Purchase supplemental staff, programs, and supplies</a:t>
            </a:r>
          </a:p>
          <a:p>
            <a:pPr lvl="1">
              <a:lnSpc>
                <a:spcPct val="90000"/>
              </a:lnSpc>
            </a:pPr>
            <a:r>
              <a:rPr lang="en-US" altLang="en-US" sz="2000" dirty="0" smtClean="0">
                <a:latin typeface="Franklin Gothic Book" pitchFamily="34" charset="0"/>
              </a:rPr>
              <a:t>Recruit, hire and retain Highly Qualified Teachers</a:t>
            </a:r>
          </a:p>
          <a:p>
            <a:pPr lvl="1">
              <a:lnSpc>
                <a:spcPct val="90000"/>
              </a:lnSpc>
            </a:pPr>
            <a:r>
              <a:rPr lang="en-US" altLang="en-US" sz="2000" dirty="0" smtClean="0">
                <a:latin typeface="Franklin Gothic Book" pitchFamily="34" charset="0"/>
              </a:rPr>
              <a:t>Conduct parental involvement meetings, trainings, and activities</a:t>
            </a:r>
          </a:p>
        </p:txBody>
      </p:sp>
      <p:pic>
        <p:nvPicPr>
          <p:cNvPr id="19460" name="Picture 5" descr="MC90009470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0"/>
            <a:ext cx="179546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8600" y="277813"/>
            <a:ext cx="8686800" cy="1143000"/>
          </a:xfrm>
        </p:spPr>
        <p:txBody>
          <a:bodyPr/>
          <a:lstStyle/>
          <a:p>
            <a:pPr algn="ctr" fontAlgn="auto">
              <a:spcAft>
                <a:spcPts val="0"/>
              </a:spcAft>
              <a:defRPr/>
            </a:pPr>
            <a:r>
              <a:rPr lang="en-US" dirty="0" smtClean="0">
                <a:latin typeface="Franklin Gothic Book" pitchFamily="34" charset="0"/>
              </a:rPr>
              <a:t>Who Can Receive Title I Services?</a:t>
            </a:r>
          </a:p>
        </p:txBody>
      </p:sp>
      <p:sp>
        <p:nvSpPr>
          <p:cNvPr id="20483" name="Rectangle 3"/>
          <p:cNvSpPr>
            <a:spLocks noGrp="1" noChangeArrowheads="1"/>
          </p:cNvSpPr>
          <p:nvPr>
            <p:ph idx="1"/>
          </p:nvPr>
        </p:nvSpPr>
        <p:spPr>
          <a:xfrm>
            <a:off x="457200" y="1600200"/>
            <a:ext cx="8229600" cy="4114800"/>
          </a:xfrm>
        </p:spPr>
        <p:txBody>
          <a:bodyPr/>
          <a:lstStyle/>
          <a:p>
            <a:r>
              <a:rPr lang="en-US" altLang="en-US" dirty="0" smtClean="0">
                <a:latin typeface="Franklin Gothic Book" pitchFamily="34" charset="0"/>
              </a:rPr>
              <a:t>Eligibility for Title I services is determined by:</a:t>
            </a:r>
          </a:p>
          <a:p>
            <a:pPr lvl="1"/>
            <a:r>
              <a:rPr lang="en-US" altLang="en-US" sz="2000" dirty="0" smtClean="0">
                <a:latin typeface="Franklin Gothic Book" pitchFamily="34" charset="0"/>
              </a:rPr>
              <a:t>Performance on New York State assessments.</a:t>
            </a:r>
          </a:p>
          <a:p>
            <a:pPr lvl="1"/>
            <a:r>
              <a:rPr lang="en-US" altLang="en-US" sz="2000" dirty="0" smtClean="0">
                <a:latin typeface="Franklin Gothic Book" pitchFamily="34" charset="0"/>
              </a:rPr>
              <a:t>Multiple educationally related and objective criteria.</a:t>
            </a:r>
          </a:p>
          <a:p>
            <a:endParaRPr lang="en-US" altLang="en-US" dirty="0" smtClean="0">
              <a:latin typeface="Franklin Gothic Book" pitchFamily="34" charset="0"/>
            </a:endParaRPr>
          </a:p>
          <a:p>
            <a:r>
              <a:rPr lang="en-US" altLang="en-US" dirty="0" smtClean="0">
                <a:latin typeface="Franklin Gothic Book" pitchFamily="34" charset="0"/>
              </a:rPr>
              <a:t>LEP students and students with disabilities are selected and served on the same basis as other participants.</a:t>
            </a:r>
          </a:p>
          <a:p>
            <a:endParaRPr lang="en-US" altLang="en-US" dirty="0" smtClean="0">
              <a:latin typeface="Franklin Gothic Book" pitchFamily="34" charset="0"/>
            </a:endParaRPr>
          </a:p>
          <a:p>
            <a:r>
              <a:rPr lang="en-US" altLang="en-US" dirty="0" smtClean="0">
                <a:latin typeface="Franklin Gothic Book" pitchFamily="34" charset="0"/>
              </a:rPr>
              <a:t>Homeless students automatically receive services, regardless of whether they attend a Title I building.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28600" y="277813"/>
            <a:ext cx="8610600" cy="1143000"/>
          </a:xfrm>
        </p:spPr>
        <p:txBody>
          <a:bodyPr>
            <a:normAutofit fontScale="90000"/>
          </a:bodyPr>
          <a:lstStyle/>
          <a:p>
            <a:pPr algn="ctr" fontAlgn="auto">
              <a:spcAft>
                <a:spcPts val="0"/>
              </a:spcAft>
              <a:defRPr/>
            </a:pPr>
            <a:r>
              <a:rPr lang="en-US" sz="4000" dirty="0" smtClean="0">
                <a:latin typeface="Franklin Gothic Book" pitchFamily="34" charset="0"/>
              </a:rPr>
              <a:t>What are Academic</a:t>
            </a:r>
            <a:br>
              <a:rPr lang="en-US" sz="4000" dirty="0" smtClean="0">
                <a:latin typeface="Franklin Gothic Book" pitchFamily="34" charset="0"/>
              </a:rPr>
            </a:br>
            <a:r>
              <a:rPr lang="en-US" sz="4000" dirty="0" smtClean="0">
                <a:latin typeface="Franklin Gothic Book" pitchFamily="34" charset="0"/>
              </a:rPr>
              <a:t>Intervention Services?</a:t>
            </a:r>
          </a:p>
        </p:txBody>
      </p:sp>
      <p:sp>
        <p:nvSpPr>
          <p:cNvPr id="21507" name="Rectangle 3"/>
          <p:cNvSpPr>
            <a:spLocks noGrp="1" noChangeArrowheads="1"/>
          </p:cNvSpPr>
          <p:nvPr>
            <p:ph idx="1"/>
          </p:nvPr>
        </p:nvSpPr>
        <p:spPr>
          <a:xfrm>
            <a:off x="457200" y="1600200"/>
            <a:ext cx="8229600" cy="4800600"/>
          </a:xfrm>
        </p:spPr>
        <p:txBody>
          <a:bodyPr/>
          <a:lstStyle/>
          <a:p>
            <a:r>
              <a:rPr lang="en-US" altLang="en-US" dirty="0" smtClean="0">
                <a:latin typeface="Franklin Gothic Book" pitchFamily="34" charset="0"/>
              </a:rPr>
              <a:t>Academic Intervention Services (AIS) are provided to students in grades 5-12 who did not meet, or are at risk of not meeting, the proficient performance levels on state assessments.</a:t>
            </a:r>
          </a:p>
          <a:p>
            <a:r>
              <a:rPr lang="en-US" altLang="en-US" dirty="0" smtClean="0">
                <a:latin typeface="Franklin Gothic Book" pitchFamily="34" charset="0"/>
              </a:rPr>
              <a:t>AIS services can be provided in:</a:t>
            </a:r>
          </a:p>
          <a:p>
            <a:pPr lvl="1"/>
            <a:r>
              <a:rPr lang="en-US" altLang="en-US" sz="2000" dirty="0" smtClean="0">
                <a:latin typeface="Franklin Gothic Book" pitchFamily="34" charset="0"/>
              </a:rPr>
              <a:t>English Language Arts		-- Math</a:t>
            </a:r>
          </a:p>
          <a:p>
            <a:pPr lvl="1"/>
            <a:r>
              <a:rPr lang="en-US" altLang="en-US" sz="2000" dirty="0" smtClean="0">
                <a:latin typeface="Franklin Gothic Book" pitchFamily="34" charset="0"/>
              </a:rPr>
              <a:t>Science				-- Social Studies</a:t>
            </a:r>
          </a:p>
          <a:p>
            <a:r>
              <a:rPr lang="en-US" altLang="en-US" dirty="0" smtClean="0">
                <a:latin typeface="Franklin Gothic Book" pitchFamily="34" charset="0"/>
              </a:rPr>
              <a:t>Schools must notify parents about…..</a:t>
            </a:r>
          </a:p>
          <a:p>
            <a:pPr lvl="1"/>
            <a:r>
              <a:rPr lang="en-US" altLang="en-US" sz="2000" dirty="0" smtClean="0">
                <a:latin typeface="Franklin Gothic Book" pitchFamily="34" charset="0"/>
              </a:rPr>
              <a:t>the type and intensity of services provided</a:t>
            </a:r>
          </a:p>
          <a:p>
            <a:pPr lvl="1"/>
            <a:r>
              <a:rPr lang="en-US" altLang="en-US" sz="2000" dirty="0" smtClean="0">
                <a:latin typeface="Franklin Gothic Book" pitchFamily="34" charset="0"/>
              </a:rPr>
              <a:t>why their child will receive AIS services </a:t>
            </a:r>
          </a:p>
          <a:p>
            <a:pPr lvl="1"/>
            <a:r>
              <a:rPr lang="en-US" altLang="en-US" sz="2000" dirty="0" smtClean="0">
                <a:latin typeface="Franklin Gothic Book" pitchFamily="34" charset="0"/>
              </a:rPr>
              <a:t>why and when services have concluded.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8600" y="277813"/>
            <a:ext cx="8610600" cy="1143000"/>
          </a:xfrm>
        </p:spPr>
        <p:txBody>
          <a:bodyPr>
            <a:normAutofit/>
          </a:bodyPr>
          <a:lstStyle/>
          <a:p>
            <a:pPr algn="ctr"/>
            <a:r>
              <a:rPr lang="en-US" dirty="0" smtClean="0">
                <a:solidFill>
                  <a:schemeClr val="tx1"/>
                </a:solidFill>
                <a:latin typeface="Franklin Gothic Book" panose="020B0503020102020204" pitchFamily="34" charset="0"/>
              </a:rPr>
              <a:t>WHAT IS RESPONSE TO INTERVENTION?</a:t>
            </a:r>
            <a:endParaRPr lang="en-US" dirty="0">
              <a:latin typeface="Franklin Gothic Book" panose="020B0503020102020204" pitchFamily="34" charset="0"/>
            </a:endParaRPr>
          </a:p>
        </p:txBody>
      </p:sp>
      <p:sp>
        <p:nvSpPr>
          <p:cNvPr id="22531" name="Rectangle 3"/>
          <p:cNvSpPr>
            <a:spLocks noGrp="1" noChangeArrowheads="1"/>
          </p:cNvSpPr>
          <p:nvPr>
            <p:ph idx="1"/>
          </p:nvPr>
        </p:nvSpPr>
        <p:spPr>
          <a:xfrm>
            <a:off x="685800" y="1447800"/>
            <a:ext cx="7772400" cy="3886200"/>
          </a:xfrm>
        </p:spPr>
        <p:txBody>
          <a:bodyPr/>
          <a:lstStyle/>
          <a:p>
            <a:r>
              <a:rPr lang="en-US" sz="1800" dirty="0">
                <a:latin typeface="Franklin Gothic Book" panose="020B0503020102020204" pitchFamily="34" charset="0"/>
              </a:rPr>
              <a:t>All students in grades K-4 are screened in order to determine which students are not making adequate academic progress</a:t>
            </a:r>
            <a:r>
              <a:rPr lang="en-US" sz="1800" dirty="0" smtClean="0">
                <a:latin typeface="Franklin Gothic Book" panose="020B0503020102020204" pitchFamily="34" charset="0"/>
              </a:rPr>
              <a:t>.</a:t>
            </a:r>
          </a:p>
          <a:p>
            <a:endParaRPr lang="en-US" sz="1800" dirty="0" smtClean="0">
              <a:latin typeface="Franklin Gothic Book" panose="020B0503020102020204" pitchFamily="34" charset="0"/>
            </a:endParaRPr>
          </a:p>
          <a:p>
            <a:r>
              <a:rPr lang="en-US" sz="1800" dirty="0">
                <a:latin typeface="Franklin Gothic Book" panose="020B0503020102020204" pitchFamily="34" charset="0"/>
              </a:rPr>
              <a:t>Instruction is matched to student need at increasing levels of targeted intervention</a:t>
            </a:r>
            <a:r>
              <a:rPr lang="en-US" sz="1800" dirty="0" smtClean="0">
                <a:latin typeface="Franklin Gothic Book" panose="020B0503020102020204" pitchFamily="34" charset="0"/>
              </a:rPr>
              <a:t>.</a:t>
            </a:r>
          </a:p>
          <a:p>
            <a:endParaRPr lang="en-US" sz="1800" dirty="0" smtClean="0">
              <a:latin typeface="Franklin Gothic Book" panose="020B0503020102020204" pitchFamily="34" charset="0"/>
            </a:endParaRPr>
          </a:p>
          <a:p>
            <a:r>
              <a:rPr lang="en-US" sz="1800" dirty="0">
                <a:latin typeface="Franklin Gothic Book" panose="020B0503020102020204" pitchFamily="34" charset="0"/>
              </a:rPr>
              <a:t>Student progress is monitored to determine if the intervention methods are working</a:t>
            </a:r>
            <a:r>
              <a:rPr lang="en-US" sz="1800" dirty="0" smtClean="0">
                <a:latin typeface="Franklin Gothic Book" panose="020B0503020102020204" pitchFamily="34" charset="0"/>
              </a:rPr>
              <a:t>.</a:t>
            </a:r>
          </a:p>
          <a:p>
            <a:endParaRPr lang="en-US" sz="1800" dirty="0" smtClean="0">
              <a:latin typeface="Franklin Gothic Book" panose="020B0503020102020204" pitchFamily="34" charset="0"/>
            </a:endParaRPr>
          </a:p>
          <a:p>
            <a:r>
              <a:rPr lang="en-US" sz="1800" dirty="0" smtClean="0">
                <a:latin typeface="Franklin Gothic Book" panose="020B0503020102020204" pitchFamily="34" charset="0"/>
              </a:rPr>
              <a:t>A </a:t>
            </a:r>
            <a:r>
              <a:rPr lang="en-US" sz="1800" dirty="0">
                <a:latin typeface="Franklin Gothic Book" panose="020B0503020102020204" pitchFamily="34" charset="0"/>
              </a:rPr>
              <a:t>written notification is sent to parents when the level of intervention needed for academic progress exceeds that provided to students in the general education classroom</a:t>
            </a:r>
            <a:r>
              <a:rPr lang="en-US" sz="1800" dirty="0" smtClean="0">
                <a:latin typeface="Franklin Gothic Book" panose="020B0503020102020204" pitchFamily="34" charset="0"/>
              </a:rPr>
              <a:t>.</a:t>
            </a:r>
            <a:endParaRPr lang="en-US" altLang="en-US" sz="1800" dirty="0" smtClean="0">
              <a:latin typeface="Franklin Gothic Boo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629</TotalTime>
  <Words>1146</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 Pop</vt:lpstr>
      <vt:lpstr>Horseheads Central School District Title I Parent Involvement Meeting  August 29, 2013 5:00 PM High School Multi-Media Center  </vt:lpstr>
      <vt:lpstr>Why are we here today?</vt:lpstr>
      <vt:lpstr>What is No Child Left Behind?</vt:lpstr>
      <vt:lpstr>What are the key provisions of New York’s Waiver?</vt:lpstr>
      <vt:lpstr>        The Horseheads Central School District has been identified as a district in GOOD STANDING.  Center Street School is identified as a school in GOOD STANDING. Gardner Road School is identified as a school in GOOD STANDING. Ridge Road School is identified as a school in GOOD STANDING. Big Flats School is identified as a school in GOOD STANDING. Horseheads Intermediate School is identified as a LOCAL ASSISTANCE PLAN school. Horseheads Middle School is identified as a school in GOOD STANDING. Horseheads High School is identified as a school in GOOD STANDING.   </vt:lpstr>
      <vt:lpstr>    What is a Title I School?</vt:lpstr>
      <vt:lpstr>Who Can Receive Title I Services?</vt:lpstr>
      <vt:lpstr>What are Academic Intervention Services?</vt:lpstr>
      <vt:lpstr>WHAT IS RESPONSE TO INTERVENTION?</vt:lpstr>
      <vt:lpstr>What services are available for Limited English Proficient students?</vt:lpstr>
      <vt:lpstr>What is a Parent Involvement Policy?</vt:lpstr>
      <vt:lpstr>What are School Report Cards?</vt:lpstr>
      <vt:lpstr>How do I request the qualifications of my child’s teacher?</vt:lpstr>
      <vt:lpstr>How do I request the qualifications of my child’s teacher?</vt:lpstr>
      <vt:lpstr>What is the procedure for submitting a complaint?</vt:lpstr>
      <vt:lpstr>Where can I find additional resources?</vt:lpstr>
    </vt:vector>
  </TitlesOfParts>
  <Company>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Horseheads Central School District 2010-2011 Title I Parent Involvement Meeting</dc:title>
  <dc:creator>Jason Harmon</dc:creator>
  <cp:lastModifiedBy>user</cp:lastModifiedBy>
  <cp:revision>42</cp:revision>
  <dcterms:created xsi:type="dcterms:W3CDTF">2010-08-17T00:55:05Z</dcterms:created>
  <dcterms:modified xsi:type="dcterms:W3CDTF">2014-03-03T20:22:16Z</dcterms:modified>
</cp:coreProperties>
</file>